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2"/>
  </p:notesMasterIdLst>
  <p:sldIdLst>
    <p:sldId id="256" r:id="rId2"/>
    <p:sldId id="260" r:id="rId3"/>
    <p:sldId id="266" r:id="rId4"/>
    <p:sldId id="265" r:id="rId5"/>
    <p:sldId id="268" r:id="rId6"/>
    <p:sldId id="261" r:id="rId7"/>
    <p:sldId id="267" r:id="rId8"/>
    <p:sldId id="258" r:id="rId9"/>
    <p:sldId id="263" r:id="rId10"/>
    <p:sldId id="264"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068BB"/>
    <a:srgbClr val="D4A860"/>
    <a:srgbClr val="A47EB9"/>
    <a:srgbClr val="93B97E"/>
    <a:srgbClr val="FFC872"/>
    <a:srgbClr val="FFC000"/>
    <a:srgbClr val="8FB178"/>
    <a:srgbClr val="003399"/>
    <a:srgbClr val="D4A861"/>
    <a:srgbClr val="A9D18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713"/>
    <p:restoredTop sz="95946"/>
  </p:normalViewPr>
  <p:slideViewPr>
    <p:cSldViewPr snapToGrid="0" snapToObjects="1">
      <p:cViewPr varScale="1">
        <p:scale>
          <a:sx n="163" d="100"/>
          <a:sy n="163" d="100"/>
        </p:scale>
        <p:origin x="672"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6711742-0706-AF44-B5C3-A9D7EA14D7AD}" type="datetimeFigureOut">
              <a:rPr lang="en-US" smtClean="0"/>
              <a:t>12/6/23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0637613-95E9-9743-9DE0-C3A488869210}" type="slidenum">
              <a:rPr lang="en-US" smtClean="0"/>
              <a:t>‹#›</a:t>
            </a:fld>
            <a:endParaRPr lang="en-US"/>
          </a:p>
        </p:txBody>
      </p:sp>
    </p:spTree>
    <p:extLst>
      <p:ext uri="{BB962C8B-B14F-4D97-AF65-F5344CB8AC3E}">
        <p14:creationId xmlns:p14="http://schemas.microsoft.com/office/powerpoint/2010/main" val="33949488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Base station figures for Portugal updated in Dec 2023 after the initial publication of the report</a:t>
            </a:r>
          </a:p>
        </p:txBody>
      </p:sp>
      <p:sp>
        <p:nvSpPr>
          <p:cNvPr id="4" name="Slide Number Placeholder 3"/>
          <p:cNvSpPr>
            <a:spLocks noGrp="1"/>
          </p:cNvSpPr>
          <p:nvPr>
            <p:ph type="sldNum" sz="quarter" idx="5"/>
          </p:nvPr>
        </p:nvSpPr>
        <p:spPr/>
        <p:txBody>
          <a:bodyPr/>
          <a:lstStyle/>
          <a:p>
            <a:fld id="{A0637613-95E9-9743-9DE0-C3A488869210}" type="slidenum">
              <a:rPr lang="en-US" smtClean="0"/>
              <a:t>2</a:t>
            </a:fld>
            <a:endParaRPr lang="en-US"/>
          </a:p>
        </p:txBody>
      </p:sp>
    </p:spTree>
    <p:extLst>
      <p:ext uri="{BB962C8B-B14F-4D97-AF65-F5344CB8AC3E}">
        <p14:creationId xmlns:p14="http://schemas.microsoft.com/office/powerpoint/2010/main" val="29576330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0637613-95E9-9743-9DE0-C3A488869210}" type="slidenum">
              <a:rPr lang="en-US" smtClean="0"/>
              <a:t>3</a:t>
            </a:fld>
            <a:endParaRPr lang="en-US"/>
          </a:p>
        </p:txBody>
      </p:sp>
    </p:spTree>
    <p:extLst>
      <p:ext uri="{BB962C8B-B14F-4D97-AF65-F5344CB8AC3E}">
        <p14:creationId xmlns:p14="http://schemas.microsoft.com/office/powerpoint/2010/main" val="9041328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Figures for Portugal updated in Dec 2023 after the initial publication of the report</a:t>
            </a:r>
          </a:p>
          <a:p>
            <a:endParaRPr lang="en-US" dirty="0"/>
          </a:p>
        </p:txBody>
      </p:sp>
      <p:sp>
        <p:nvSpPr>
          <p:cNvPr id="4" name="Slide Number Placeholder 3"/>
          <p:cNvSpPr>
            <a:spLocks noGrp="1"/>
          </p:cNvSpPr>
          <p:nvPr>
            <p:ph type="sldNum" sz="quarter" idx="5"/>
          </p:nvPr>
        </p:nvSpPr>
        <p:spPr/>
        <p:txBody>
          <a:bodyPr/>
          <a:lstStyle/>
          <a:p>
            <a:fld id="{A0637613-95E9-9743-9DE0-C3A488869210}" type="slidenum">
              <a:rPr lang="en-US" smtClean="0"/>
              <a:t>4</a:t>
            </a:fld>
            <a:endParaRPr lang="en-US"/>
          </a:p>
        </p:txBody>
      </p:sp>
    </p:spTree>
    <p:extLst>
      <p:ext uri="{BB962C8B-B14F-4D97-AF65-F5344CB8AC3E}">
        <p14:creationId xmlns:p14="http://schemas.microsoft.com/office/powerpoint/2010/main" val="30496300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Figures for Portugal updated in Dec 2023 after the initial publication of the report</a:t>
            </a:r>
          </a:p>
        </p:txBody>
      </p:sp>
      <p:sp>
        <p:nvSpPr>
          <p:cNvPr id="4" name="Slide Number Placeholder 3"/>
          <p:cNvSpPr>
            <a:spLocks noGrp="1"/>
          </p:cNvSpPr>
          <p:nvPr>
            <p:ph type="sldNum" sz="quarter" idx="5"/>
          </p:nvPr>
        </p:nvSpPr>
        <p:spPr/>
        <p:txBody>
          <a:bodyPr/>
          <a:lstStyle/>
          <a:p>
            <a:fld id="{A0637613-95E9-9743-9DE0-C3A488869210}" type="slidenum">
              <a:rPr lang="en-US" smtClean="0"/>
              <a:t>5</a:t>
            </a:fld>
            <a:endParaRPr lang="en-US"/>
          </a:p>
        </p:txBody>
      </p:sp>
    </p:spTree>
    <p:extLst>
      <p:ext uri="{BB962C8B-B14F-4D97-AF65-F5344CB8AC3E}">
        <p14:creationId xmlns:p14="http://schemas.microsoft.com/office/powerpoint/2010/main" val="15400996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956739-4919-17BD-BC54-2AA242C1C72C}"/>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3FC83B7B-62F4-C0F8-1829-192CE6E6C65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DD3D8F7F-1584-A277-F87A-77C892FAE39C}"/>
              </a:ext>
            </a:extLst>
          </p:cNvPr>
          <p:cNvSpPr>
            <a:spLocks noGrp="1"/>
          </p:cNvSpPr>
          <p:nvPr>
            <p:ph type="dt" sz="half" idx="10"/>
          </p:nvPr>
        </p:nvSpPr>
        <p:spPr/>
        <p:txBody>
          <a:bodyPr/>
          <a:lstStyle/>
          <a:p>
            <a:fld id="{21BDE328-1807-184E-B0AC-9BFEA6FEF724}" type="datetimeFigureOut">
              <a:rPr lang="en-US" smtClean="0"/>
              <a:t>12/6/23</a:t>
            </a:fld>
            <a:endParaRPr lang="en-US"/>
          </a:p>
        </p:txBody>
      </p:sp>
      <p:sp>
        <p:nvSpPr>
          <p:cNvPr id="5" name="Footer Placeholder 4">
            <a:extLst>
              <a:ext uri="{FF2B5EF4-FFF2-40B4-BE49-F238E27FC236}">
                <a16:creationId xmlns:a16="http://schemas.microsoft.com/office/drawing/2014/main" id="{0C04795B-3924-E6A3-47D0-233E8AF96C9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CFDCD6F-A746-C3BC-6936-44D2B400D827}"/>
              </a:ext>
            </a:extLst>
          </p:cNvPr>
          <p:cNvSpPr>
            <a:spLocks noGrp="1"/>
          </p:cNvSpPr>
          <p:nvPr>
            <p:ph type="sldNum" sz="quarter" idx="12"/>
          </p:nvPr>
        </p:nvSpPr>
        <p:spPr/>
        <p:txBody>
          <a:bodyPr/>
          <a:lstStyle/>
          <a:p>
            <a:fld id="{FD8BE0B3-3F07-A34F-81EF-759B6186C85D}" type="slidenum">
              <a:rPr lang="en-US" smtClean="0"/>
              <a:t>‹#›</a:t>
            </a:fld>
            <a:endParaRPr lang="en-US"/>
          </a:p>
        </p:txBody>
      </p:sp>
    </p:spTree>
    <p:extLst>
      <p:ext uri="{BB962C8B-B14F-4D97-AF65-F5344CB8AC3E}">
        <p14:creationId xmlns:p14="http://schemas.microsoft.com/office/powerpoint/2010/main" val="36524649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436E06-D7DB-F258-D4DB-A09297A933AF}"/>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79E1B010-482A-A6B0-14FD-4ED2B59C0600}"/>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0FDBB377-0EEA-AA90-DEA3-6F25F3654BA8}"/>
              </a:ext>
            </a:extLst>
          </p:cNvPr>
          <p:cNvSpPr>
            <a:spLocks noGrp="1"/>
          </p:cNvSpPr>
          <p:nvPr>
            <p:ph type="dt" sz="half" idx="10"/>
          </p:nvPr>
        </p:nvSpPr>
        <p:spPr/>
        <p:txBody>
          <a:bodyPr/>
          <a:lstStyle/>
          <a:p>
            <a:fld id="{21BDE328-1807-184E-B0AC-9BFEA6FEF724}" type="datetimeFigureOut">
              <a:rPr lang="en-US" smtClean="0"/>
              <a:t>12/6/23</a:t>
            </a:fld>
            <a:endParaRPr lang="en-US"/>
          </a:p>
        </p:txBody>
      </p:sp>
      <p:sp>
        <p:nvSpPr>
          <p:cNvPr id="5" name="Footer Placeholder 4">
            <a:extLst>
              <a:ext uri="{FF2B5EF4-FFF2-40B4-BE49-F238E27FC236}">
                <a16:creationId xmlns:a16="http://schemas.microsoft.com/office/drawing/2014/main" id="{C59B3576-95B2-6809-86B1-2A668A0E521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187F0ED-F9FA-9B22-EF0C-EB40B07BBAE9}"/>
              </a:ext>
            </a:extLst>
          </p:cNvPr>
          <p:cNvSpPr>
            <a:spLocks noGrp="1"/>
          </p:cNvSpPr>
          <p:nvPr>
            <p:ph type="sldNum" sz="quarter" idx="12"/>
          </p:nvPr>
        </p:nvSpPr>
        <p:spPr/>
        <p:txBody>
          <a:bodyPr/>
          <a:lstStyle/>
          <a:p>
            <a:fld id="{FD8BE0B3-3F07-A34F-81EF-759B6186C85D}" type="slidenum">
              <a:rPr lang="en-US" smtClean="0"/>
              <a:t>‹#›</a:t>
            </a:fld>
            <a:endParaRPr lang="en-US"/>
          </a:p>
        </p:txBody>
      </p:sp>
    </p:spTree>
    <p:extLst>
      <p:ext uri="{BB962C8B-B14F-4D97-AF65-F5344CB8AC3E}">
        <p14:creationId xmlns:p14="http://schemas.microsoft.com/office/powerpoint/2010/main" val="14392412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8FE23C4-98E8-42A5-A87E-DED229F91CB6}"/>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43B4713F-3E71-8D3F-3A46-5F02C392872F}"/>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F0255117-B23B-E6C5-62B0-7AC2BEEC0DCE}"/>
              </a:ext>
            </a:extLst>
          </p:cNvPr>
          <p:cNvSpPr>
            <a:spLocks noGrp="1"/>
          </p:cNvSpPr>
          <p:nvPr>
            <p:ph type="dt" sz="half" idx="10"/>
          </p:nvPr>
        </p:nvSpPr>
        <p:spPr/>
        <p:txBody>
          <a:bodyPr/>
          <a:lstStyle/>
          <a:p>
            <a:fld id="{21BDE328-1807-184E-B0AC-9BFEA6FEF724}" type="datetimeFigureOut">
              <a:rPr lang="en-US" smtClean="0"/>
              <a:t>12/6/23</a:t>
            </a:fld>
            <a:endParaRPr lang="en-US"/>
          </a:p>
        </p:txBody>
      </p:sp>
      <p:sp>
        <p:nvSpPr>
          <p:cNvPr id="5" name="Footer Placeholder 4">
            <a:extLst>
              <a:ext uri="{FF2B5EF4-FFF2-40B4-BE49-F238E27FC236}">
                <a16:creationId xmlns:a16="http://schemas.microsoft.com/office/drawing/2014/main" id="{06BC7DC0-7452-FC44-C08E-13319A2B4C5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1AC5042-AC5C-D312-CF85-DD7A1552AA6E}"/>
              </a:ext>
            </a:extLst>
          </p:cNvPr>
          <p:cNvSpPr>
            <a:spLocks noGrp="1"/>
          </p:cNvSpPr>
          <p:nvPr>
            <p:ph type="sldNum" sz="quarter" idx="12"/>
          </p:nvPr>
        </p:nvSpPr>
        <p:spPr/>
        <p:txBody>
          <a:bodyPr/>
          <a:lstStyle/>
          <a:p>
            <a:fld id="{FD8BE0B3-3F07-A34F-81EF-759B6186C85D}" type="slidenum">
              <a:rPr lang="en-US" smtClean="0"/>
              <a:t>‹#›</a:t>
            </a:fld>
            <a:endParaRPr lang="en-US"/>
          </a:p>
        </p:txBody>
      </p:sp>
    </p:spTree>
    <p:extLst>
      <p:ext uri="{BB962C8B-B14F-4D97-AF65-F5344CB8AC3E}">
        <p14:creationId xmlns:p14="http://schemas.microsoft.com/office/powerpoint/2010/main" val="7775033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7DB683-9759-C7F9-3732-F7EC3865756A}"/>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D012C600-263C-5D9C-BA96-5F9ABCFC0129}"/>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FEDB0CB1-E6DD-5056-CE85-61E4B55A898F}"/>
              </a:ext>
            </a:extLst>
          </p:cNvPr>
          <p:cNvSpPr>
            <a:spLocks noGrp="1"/>
          </p:cNvSpPr>
          <p:nvPr>
            <p:ph type="dt" sz="half" idx="10"/>
          </p:nvPr>
        </p:nvSpPr>
        <p:spPr/>
        <p:txBody>
          <a:bodyPr/>
          <a:lstStyle/>
          <a:p>
            <a:fld id="{21BDE328-1807-184E-B0AC-9BFEA6FEF724}" type="datetimeFigureOut">
              <a:rPr lang="en-US" smtClean="0"/>
              <a:t>12/6/23</a:t>
            </a:fld>
            <a:endParaRPr lang="en-US"/>
          </a:p>
        </p:txBody>
      </p:sp>
      <p:sp>
        <p:nvSpPr>
          <p:cNvPr id="5" name="Footer Placeholder 4">
            <a:extLst>
              <a:ext uri="{FF2B5EF4-FFF2-40B4-BE49-F238E27FC236}">
                <a16:creationId xmlns:a16="http://schemas.microsoft.com/office/drawing/2014/main" id="{D06A3521-7D14-2A8F-A0A7-03A2A45DB64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D2DCADB-C3FD-7637-34AD-0EA959209B60}"/>
              </a:ext>
            </a:extLst>
          </p:cNvPr>
          <p:cNvSpPr>
            <a:spLocks noGrp="1"/>
          </p:cNvSpPr>
          <p:nvPr>
            <p:ph type="sldNum" sz="quarter" idx="12"/>
          </p:nvPr>
        </p:nvSpPr>
        <p:spPr/>
        <p:txBody>
          <a:bodyPr/>
          <a:lstStyle/>
          <a:p>
            <a:fld id="{FD8BE0B3-3F07-A34F-81EF-759B6186C85D}" type="slidenum">
              <a:rPr lang="en-US" smtClean="0"/>
              <a:t>‹#›</a:t>
            </a:fld>
            <a:endParaRPr lang="en-US"/>
          </a:p>
        </p:txBody>
      </p:sp>
    </p:spTree>
    <p:extLst>
      <p:ext uri="{BB962C8B-B14F-4D97-AF65-F5344CB8AC3E}">
        <p14:creationId xmlns:p14="http://schemas.microsoft.com/office/powerpoint/2010/main" val="16451138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CB5786-535C-E92E-ED48-560C9631C497}"/>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1507D96F-F3E6-048C-F067-435141531FA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B991D46F-CAFF-2EEC-4D97-48888C321BB3}"/>
              </a:ext>
            </a:extLst>
          </p:cNvPr>
          <p:cNvSpPr>
            <a:spLocks noGrp="1"/>
          </p:cNvSpPr>
          <p:nvPr>
            <p:ph type="dt" sz="half" idx="10"/>
          </p:nvPr>
        </p:nvSpPr>
        <p:spPr/>
        <p:txBody>
          <a:bodyPr/>
          <a:lstStyle/>
          <a:p>
            <a:fld id="{21BDE328-1807-184E-B0AC-9BFEA6FEF724}" type="datetimeFigureOut">
              <a:rPr lang="en-US" smtClean="0"/>
              <a:t>12/6/23</a:t>
            </a:fld>
            <a:endParaRPr lang="en-US"/>
          </a:p>
        </p:txBody>
      </p:sp>
      <p:sp>
        <p:nvSpPr>
          <p:cNvPr id="5" name="Footer Placeholder 4">
            <a:extLst>
              <a:ext uri="{FF2B5EF4-FFF2-40B4-BE49-F238E27FC236}">
                <a16:creationId xmlns:a16="http://schemas.microsoft.com/office/drawing/2014/main" id="{43EB279E-19A3-D666-6169-4E19B321391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C29ADE0-2985-FAF1-BA24-3D88FC6A6DA3}"/>
              </a:ext>
            </a:extLst>
          </p:cNvPr>
          <p:cNvSpPr>
            <a:spLocks noGrp="1"/>
          </p:cNvSpPr>
          <p:nvPr>
            <p:ph type="sldNum" sz="quarter" idx="12"/>
          </p:nvPr>
        </p:nvSpPr>
        <p:spPr/>
        <p:txBody>
          <a:bodyPr/>
          <a:lstStyle/>
          <a:p>
            <a:fld id="{FD8BE0B3-3F07-A34F-81EF-759B6186C85D}" type="slidenum">
              <a:rPr lang="en-US" smtClean="0"/>
              <a:t>‹#›</a:t>
            </a:fld>
            <a:endParaRPr lang="en-US"/>
          </a:p>
        </p:txBody>
      </p:sp>
    </p:spTree>
    <p:extLst>
      <p:ext uri="{BB962C8B-B14F-4D97-AF65-F5344CB8AC3E}">
        <p14:creationId xmlns:p14="http://schemas.microsoft.com/office/powerpoint/2010/main" val="595977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69C46E-EFF2-C423-0818-8DCB4059774F}"/>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73AD7695-DBCF-7A65-6E73-5DA23C8EF574}"/>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63C52D57-40B7-B909-541A-D352657D7731}"/>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4AD1194A-749B-D74A-E20F-7E49E05FFA6A}"/>
              </a:ext>
            </a:extLst>
          </p:cNvPr>
          <p:cNvSpPr>
            <a:spLocks noGrp="1"/>
          </p:cNvSpPr>
          <p:nvPr>
            <p:ph type="dt" sz="half" idx="10"/>
          </p:nvPr>
        </p:nvSpPr>
        <p:spPr/>
        <p:txBody>
          <a:bodyPr/>
          <a:lstStyle/>
          <a:p>
            <a:fld id="{21BDE328-1807-184E-B0AC-9BFEA6FEF724}" type="datetimeFigureOut">
              <a:rPr lang="en-US" smtClean="0"/>
              <a:t>12/6/23</a:t>
            </a:fld>
            <a:endParaRPr lang="en-US"/>
          </a:p>
        </p:txBody>
      </p:sp>
      <p:sp>
        <p:nvSpPr>
          <p:cNvPr id="6" name="Footer Placeholder 5">
            <a:extLst>
              <a:ext uri="{FF2B5EF4-FFF2-40B4-BE49-F238E27FC236}">
                <a16:creationId xmlns:a16="http://schemas.microsoft.com/office/drawing/2014/main" id="{275CAAFE-8EE5-1993-FB69-BF1F5FC81FD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E9DAC0A-ADC2-873A-0490-F47FDF214A1B}"/>
              </a:ext>
            </a:extLst>
          </p:cNvPr>
          <p:cNvSpPr>
            <a:spLocks noGrp="1"/>
          </p:cNvSpPr>
          <p:nvPr>
            <p:ph type="sldNum" sz="quarter" idx="12"/>
          </p:nvPr>
        </p:nvSpPr>
        <p:spPr/>
        <p:txBody>
          <a:bodyPr/>
          <a:lstStyle/>
          <a:p>
            <a:fld id="{FD8BE0B3-3F07-A34F-81EF-759B6186C85D}" type="slidenum">
              <a:rPr lang="en-US" smtClean="0"/>
              <a:t>‹#›</a:t>
            </a:fld>
            <a:endParaRPr lang="en-US"/>
          </a:p>
        </p:txBody>
      </p:sp>
    </p:spTree>
    <p:extLst>
      <p:ext uri="{BB962C8B-B14F-4D97-AF65-F5344CB8AC3E}">
        <p14:creationId xmlns:p14="http://schemas.microsoft.com/office/powerpoint/2010/main" val="42089553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90CFE5-329D-42BD-0E68-6A7BA7DCE68F}"/>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5A3BF6ED-343A-6B57-ABE8-AB5DAE314E7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DCAD5459-A437-0156-D711-A12FCA498478}"/>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CEC80FD7-BCCD-F782-7FD4-11AF3BDEEA3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E1CA5C1E-F2DA-00D8-4343-DC15165B8743}"/>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2F55311D-8FA6-F966-8521-20BE1B9624F8}"/>
              </a:ext>
            </a:extLst>
          </p:cNvPr>
          <p:cNvSpPr>
            <a:spLocks noGrp="1"/>
          </p:cNvSpPr>
          <p:nvPr>
            <p:ph type="dt" sz="half" idx="10"/>
          </p:nvPr>
        </p:nvSpPr>
        <p:spPr/>
        <p:txBody>
          <a:bodyPr/>
          <a:lstStyle/>
          <a:p>
            <a:fld id="{21BDE328-1807-184E-B0AC-9BFEA6FEF724}" type="datetimeFigureOut">
              <a:rPr lang="en-US" smtClean="0"/>
              <a:t>12/6/23</a:t>
            </a:fld>
            <a:endParaRPr lang="en-US"/>
          </a:p>
        </p:txBody>
      </p:sp>
      <p:sp>
        <p:nvSpPr>
          <p:cNvPr id="8" name="Footer Placeholder 7">
            <a:extLst>
              <a:ext uri="{FF2B5EF4-FFF2-40B4-BE49-F238E27FC236}">
                <a16:creationId xmlns:a16="http://schemas.microsoft.com/office/drawing/2014/main" id="{C212B85E-A236-2F9E-C77B-754245906A6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AC27A36-4D9A-6D81-BB48-C3AB9AFBB964}"/>
              </a:ext>
            </a:extLst>
          </p:cNvPr>
          <p:cNvSpPr>
            <a:spLocks noGrp="1"/>
          </p:cNvSpPr>
          <p:nvPr>
            <p:ph type="sldNum" sz="quarter" idx="12"/>
          </p:nvPr>
        </p:nvSpPr>
        <p:spPr/>
        <p:txBody>
          <a:bodyPr/>
          <a:lstStyle/>
          <a:p>
            <a:fld id="{FD8BE0B3-3F07-A34F-81EF-759B6186C85D}" type="slidenum">
              <a:rPr lang="en-US" smtClean="0"/>
              <a:t>‹#›</a:t>
            </a:fld>
            <a:endParaRPr lang="en-US"/>
          </a:p>
        </p:txBody>
      </p:sp>
    </p:spTree>
    <p:extLst>
      <p:ext uri="{BB962C8B-B14F-4D97-AF65-F5344CB8AC3E}">
        <p14:creationId xmlns:p14="http://schemas.microsoft.com/office/powerpoint/2010/main" val="22788246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940DF9-2E4C-9923-7C57-E3D4FFA1746C}"/>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A58BC8D4-A594-B40D-BFD0-79C56FD44264}"/>
              </a:ext>
            </a:extLst>
          </p:cNvPr>
          <p:cNvSpPr>
            <a:spLocks noGrp="1"/>
          </p:cNvSpPr>
          <p:nvPr>
            <p:ph type="dt" sz="half" idx="10"/>
          </p:nvPr>
        </p:nvSpPr>
        <p:spPr/>
        <p:txBody>
          <a:bodyPr/>
          <a:lstStyle/>
          <a:p>
            <a:fld id="{21BDE328-1807-184E-B0AC-9BFEA6FEF724}" type="datetimeFigureOut">
              <a:rPr lang="en-US" smtClean="0"/>
              <a:t>12/6/23</a:t>
            </a:fld>
            <a:endParaRPr lang="en-US"/>
          </a:p>
        </p:txBody>
      </p:sp>
      <p:sp>
        <p:nvSpPr>
          <p:cNvPr id="4" name="Footer Placeholder 3">
            <a:extLst>
              <a:ext uri="{FF2B5EF4-FFF2-40B4-BE49-F238E27FC236}">
                <a16:creationId xmlns:a16="http://schemas.microsoft.com/office/drawing/2014/main" id="{F4DA17EC-B3AC-938C-0623-CDBAE68640A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21355E0-36A6-BAC3-62C9-412C6B6D9E5A}"/>
              </a:ext>
            </a:extLst>
          </p:cNvPr>
          <p:cNvSpPr>
            <a:spLocks noGrp="1"/>
          </p:cNvSpPr>
          <p:nvPr>
            <p:ph type="sldNum" sz="quarter" idx="12"/>
          </p:nvPr>
        </p:nvSpPr>
        <p:spPr/>
        <p:txBody>
          <a:bodyPr/>
          <a:lstStyle/>
          <a:p>
            <a:fld id="{FD8BE0B3-3F07-A34F-81EF-759B6186C85D}" type="slidenum">
              <a:rPr lang="en-US" smtClean="0"/>
              <a:t>‹#›</a:t>
            </a:fld>
            <a:endParaRPr lang="en-US"/>
          </a:p>
        </p:txBody>
      </p:sp>
    </p:spTree>
    <p:extLst>
      <p:ext uri="{BB962C8B-B14F-4D97-AF65-F5344CB8AC3E}">
        <p14:creationId xmlns:p14="http://schemas.microsoft.com/office/powerpoint/2010/main" val="19258708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0F9B707-1F6E-B475-D3FA-94E4BF778337}"/>
              </a:ext>
            </a:extLst>
          </p:cNvPr>
          <p:cNvSpPr>
            <a:spLocks noGrp="1"/>
          </p:cNvSpPr>
          <p:nvPr>
            <p:ph type="dt" sz="half" idx="10"/>
          </p:nvPr>
        </p:nvSpPr>
        <p:spPr/>
        <p:txBody>
          <a:bodyPr/>
          <a:lstStyle/>
          <a:p>
            <a:fld id="{21BDE328-1807-184E-B0AC-9BFEA6FEF724}" type="datetimeFigureOut">
              <a:rPr lang="en-US" smtClean="0"/>
              <a:t>12/6/23</a:t>
            </a:fld>
            <a:endParaRPr lang="en-US"/>
          </a:p>
        </p:txBody>
      </p:sp>
      <p:sp>
        <p:nvSpPr>
          <p:cNvPr id="3" name="Footer Placeholder 2">
            <a:extLst>
              <a:ext uri="{FF2B5EF4-FFF2-40B4-BE49-F238E27FC236}">
                <a16:creationId xmlns:a16="http://schemas.microsoft.com/office/drawing/2014/main" id="{989DFB5C-D6B6-D560-CC29-E7726237EEA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D687042-D187-565B-BD8F-A4A744A90658}"/>
              </a:ext>
            </a:extLst>
          </p:cNvPr>
          <p:cNvSpPr>
            <a:spLocks noGrp="1"/>
          </p:cNvSpPr>
          <p:nvPr>
            <p:ph type="sldNum" sz="quarter" idx="12"/>
          </p:nvPr>
        </p:nvSpPr>
        <p:spPr/>
        <p:txBody>
          <a:bodyPr/>
          <a:lstStyle/>
          <a:p>
            <a:fld id="{FD8BE0B3-3F07-A34F-81EF-759B6186C85D}" type="slidenum">
              <a:rPr lang="en-US" smtClean="0"/>
              <a:t>‹#›</a:t>
            </a:fld>
            <a:endParaRPr lang="en-US"/>
          </a:p>
        </p:txBody>
      </p:sp>
    </p:spTree>
    <p:extLst>
      <p:ext uri="{BB962C8B-B14F-4D97-AF65-F5344CB8AC3E}">
        <p14:creationId xmlns:p14="http://schemas.microsoft.com/office/powerpoint/2010/main" val="15966785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DED46B-DD5C-63E0-7A73-B7E7241A6BA9}"/>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3CCF32C2-621F-84C9-64C3-99A83322FC9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8E988CE7-B7C6-E902-0A40-853BE7C1EA4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ECBF7FC8-7D7F-EFDF-5E0A-48E3FBA26FD5}"/>
              </a:ext>
            </a:extLst>
          </p:cNvPr>
          <p:cNvSpPr>
            <a:spLocks noGrp="1"/>
          </p:cNvSpPr>
          <p:nvPr>
            <p:ph type="dt" sz="half" idx="10"/>
          </p:nvPr>
        </p:nvSpPr>
        <p:spPr/>
        <p:txBody>
          <a:bodyPr/>
          <a:lstStyle/>
          <a:p>
            <a:fld id="{21BDE328-1807-184E-B0AC-9BFEA6FEF724}" type="datetimeFigureOut">
              <a:rPr lang="en-US" smtClean="0"/>
              <a:t>12/6/23</a:t>
            </a:fld>
            <a:endParaRPr lang="en-US"/>
          </a:p>
        </p:txBody>
      </p:sp>
      <p:sp>
        <p:nvSpPr>
          <p:cNvPr id="6" name="Footer Placeholder 5">
            <a:extLst>
              <a:ext uri="{FF2B5EF4-FFF2-40B4-BE49-F238E27FC236}">
                <a16:creationId xmlns:a16="http://schemas.microsoft.com/office/drawing/2014/main" id="{3809DA2B-B6E3-7AD8-0B44-0480E4B2276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465CC2E-3831-121E-4EE8-9A0C016836E4}"/>
              </a:ext>
            </a:extLst>
          </p:cNvPr>
          <p:cNvSpPr>
            <a:spLocks noGrp="1"/>
          </p:cNvSpPr>
          <p:nvPr>
            <p:ph type="sldNum" sz="quarter" idx="12"/>
          </p:nvPr>
        </p:nvSpPr>
        <p:spPr/>
        <p:txBody>
          <a:bodyPr/>
          <a:lstStyle/>
          <a:p>
            <a:fld id="{FD8BE0B3-3F07-A34F-81EF-759B6186C85D}" type="slidenum">
              <a:rPr lang="en-US" smtClean="0"/>
              <a:t>‹#›</a:t>
            </a:fld>
            <a:endParaRPr lang="en-US"/>
          </a:p>
        </p:txBody>
      </p:sp>
    </p:spTree>
    <p:extLst>
      <p:ext uri="{BB962C8B-B14F-4D97-AF65-F5344CB8AC3E}">
        <p14:creationId xmlns:p14="http://schemas.microsoft.com/office/powerpoint/2010/main" val="17284450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D8BC85-0127-7B29-BFCF-F79647AC1940}"/>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E966F0A6-D755-0267-A8F6-F01E31810DF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BF823B6-C6B8-77E3-3700-4AD8C96ECA3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BEEC7828-E087-2A92-6D42-6F1167451215}"/>
              </a:ext>
            </a:extLst>
          </p:cNvPr>
          <p:cNvSpPr>
            <a:spLocks noGrp="1"/>
          </p:cNvSpPr>
          <p:nvPr>
            <p:ph type="dt" sz="half" idx="10"/>
          </p:nvPr>
        </p:nvSpPr>
        <p:spPr/>
        <p:txBody>
          <a:bodyPr/>
          <a:lstStyle/>
          <a:p>
            <a:fld id="{21BDE328-1807-184E-B0AC-9BFEA6FEF724}" type="datetimeFigureOut">
              <a:rPr lang="en-US" smtClean="0"/>
              <a:t>12/6/23</a:t>
            </a:fld>
            <a:endParaRPr lang="en-US"/>
          </a:p>
        </p:txBody>
      </p:sp>
      <p:sp>
        <p:nvSpPr>
          <p:cNvPr id="6" name="Footer Placeholder 5">
            <a:extLst>
              <a:ext uri="{FF2B5EF4-FFF2-40B4-BE49-F238E27FC236}">
                <a16:creationId xmlns:a16="http://schemas.microsoft.com/office/drawing/2014/main" id="{E3089074-B369-12B8-FC44-A49F344128A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869B293-584B-3F3F-752E-6B1C1A01DDE2}"/>
              </a:ext>
            </a:extLst>
          </p:cNvPr>
          <p:cNvSpPr>
            <a:spLocks noGrp="1"/>
          </p:cNvSpPr>
          <p:nvPr>
            <p:ph type="sldNum" sz="quarter" idx="12"/>
          </p:nvPr>
        </p:nvSpPr>
        <p:spPr/>
        <p:txBody>
          <a:bodyPr/>
          <a:lstStyle/>
          <a:p>
            <a:fld id="{FD8BE0B3-3F07-A34F-81EF-759B6186C85D}" type="slidenum">
              <a:rPr lang="en-US" smtClean="0"/>
              <a:t>‹#›</a:t>
            </a:fld>
            <a:endParaRPr lang="en-US"/>
          </a:p>
        </p:txBody>
      </p:sp>
    </p:spTree>
    <p:extLst>
      <p:ext uri="{BB962C8B-B14F-4D97-AF65-F5344CB8AC3E}">
        <p14:creationId xmlns:p14="http://schemas.microsoft.com/office/powerpoint/2010/main" val="228867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670A604-F5DD-2439-3873-B8A6815E84F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3A7C6EF9-22B7-1EDD-1DD7-2F926B3AC59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8769CBB4-A6D6-FB84-40B3-1E3E9DD430A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1BDE328-1807-184E-B0AC-9BFEA6FEF724}" type="datetimeFigureOut">
              <a:rPr lang="en-US" smtClean="0"/>
              <a:t>12/6/23</a:t>
            </a:fld>
            <a:endParaRPr lang="en-US"/>
          </a:p>
        </p:txBody>
      </p:sp>
      <p:sp>
        <p:nvSpPr>
          <p:cNvPr id="5" name="Footer Placeholder 4">
            <a:extLst>
              <a:ext uri="{FF2B5EF4-FFF2-40B4-BE49-F238E27FC236}">
                <a16:creationId xmlns:a16="http://schemas.microsoft.com/office/drawing/2014/main" id="{8FFB71E0-CD27-8E4D-1067-1ABF23934FE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91AF6DA-E65E-036A-0E32-2366BCE8EB1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D8BE0B3-3F07-A34F-81EF-759B6186C85D}" type="slidenum">
              <a:rPr lang="en-US" smtClean="0"/>
              <a:t>‹#›</a:t>
            </a:fld>
            <a:endParaRPr lang="en-US"/>
          </a:p>
        </p:txBody>
      </p:sp>
    </p:spTree>
    <p:extLst>
      <p:ext uri="{BB962C8B-B14F-4D97-AF65-F5344CB8AC3E}">
        <p14:creationId xmlns:p14="http://schemas.microsoft.com/office/powerpoint/2010/main" val="22299456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9.png"/><Relationship Id="rId11" Type="http://schemas.openxmlformats.org/officeDocument/2006/relationships/image" Target="../media/image5.png"/><Relationship Id="rId5" Type="http://schemas.openxmlformats.org/officeDocument/2006/relationships/image" Target="../media/image8.png"/><Relationship Id="rId10" Type="http://schemas.openxmlformats.org/officeDocument/2006/relationships/image" Target="../media/image4.png"/><Relationship Id="rId4" Type="http://schemas.openxmlformats.org/officeDocument/2006/relationships/image" Target="../media/image7.png"/><Relationship Id="rId9"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5.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5.pn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5.pn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3D09407-53BC-485E-B4CE-BC5E4FC4B2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21DB988-49FC-4608-B0A2-E2F3A40190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171E42E-475B-325F-AF8B-BAFFE35AF6EC}"/>
              </a:ext>
            </a:extLst>
          </p:cNvPr>
          <p:cNvSpPr>
            <a:spLocks noGrp="1"/>
          </p:cNvSpPr>
          <p:nvPr>
            <p:ph type="ctrTitle"/>
          </p:nvPr>
        </p:nvSpPr>
        <p:spPr>
          <a:xfrm>
            <a:off x="755903" y="3399769"/>
            <a:ext cx="10640754" cy="775845"/>
          </a:xfrm>
        </p:spPr>
        <p:txBody>
          <a:bodyPr anchor="b">
            <a:normAutofit/>
          </a:bodyPr>
          <a:lstStyle/>
          <a:p>
            <a:r>
              <a:rPr lang="en-US" sz="4000" dirty="0">
                <a:solidFill>
                  <a:schemeClr val="tx2"/>
                </a:solidFill>
              </a:rPr>
              <a:t>5G Observatory Dashboard</a:t>
            </a:r>
          </a:p>
        </p:txBody>
      </p:sp>
      <p:sp>
        <p:nvSpPr>
          <p:cNvPr id="3" name="Subtitle 2">
            <a:extLst>
              <a:ext uri="{FF2B5EF4-FFF2-40B4-BE49-F238E27FC236}">
                <a16:creationId xmlns:a16="http://schemas.microsoft.com/office/drawing/2014/main" id="{9391EBF8-0971-5DCD-504D-D935A6B96973}"/>
              </a:ext>
            </a:extLst>
          </p:cNvPr>
          <p:cNvSpPr>
            <a:spLocks noGrp="1"/>
          </p:cNvSpPr>
          <p:nvPr>
            <p:ph type="subTitle" idx="1"/>
          </p:nvPr>
        </p:nvSpPr>
        <p:spPr>
          <a:xfrm>
            <a:off x="1513966" y="4536149"/>
            <a:ext cx="9163757" cy="450447"/>
          </a:xfrm>
        </p:spPr>
        <p:txBody>
          <a:bodyPr anchor="ctr">
            <a:noAutofit/>
          </a:bodyPr>
          <a:lstStyle/>
          <a:p>
            <a:r>
              <a:rPr lang="en-US" sz="1400" dirty="0">
                <a:solidFill>
                  <a:schemeClr val="tx2"/>
                </a:solidFill>
              </a:rPr>
              <a:t>CNECT/2021/OP/0008 European 5G Observatory, Phase III</a:t>
            </a:r>
          </a:p>
        </p:txBody>
      </p:sp>
      <p:grpSp>
        <p:nvGrpSpPr>
          <p:cNvPr id="14" name="Group 13">
            <a:extLst>
              <a:ext uri="{FF2B5EF4-FFF2-40B4-BE49-F238E27FC236}">
                <a16:creationId xmlns:a16="http://schemas.microsoft.com/office/drawing/2014/main" id="{E9B930FD-8671-4C4C-ADCF-73AC1D0CD41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9676747" y="0"/>
            <a:ext cx="2514948" cy="2174333"/>
            <a:chOff x="-305" y="-4155"/>
            <a:chExt cx="2514948" cy="2174333"/>
          </a:xfrm>
        </p:grpSpPr>
        <p:sp>
          <p:nvSpPr>
            <p:cNvPr id="15" name="Freeform: Shape 14">
              <a:extLst>
                <a:ext uri="{FF2B5EF4-FFF2-40B4-BE49-F238E27FC236}">
                  <a16:creationId xmlns:a16="http://schemas.microsoft.com/office/drawing/2014/main" id="{C35B12C1-569C-4E37-AA33-7EF215F201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F23E2660-7810-46F6-8752-187127C830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C991DC45-0378-45B3-B325-FB8F98545E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18" name="Freeform: Shape 17">
              <a:extLst>
                <a:ext uri="{FF2B5EF4-FFF2-40B4-BE49-F238E27FC236}">
                  <a16:creationId xmlns:a16="http://schemas.microsoft.com/office/drawing/2014/main" id="{E228F5BA-5150-4554-B7EA-93F371F3B1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5" name="Picture 4" descr="Logo&#10;&#10;Description automatically generated">
            <a:extLst>
              <a:ext uri="{FF2B5EF4-FFF2-40B4-BE49-F238E27FC236}">
                <a16:creationId xmlns:a16="http://schemas.microsoft.com/office/drawing/2014/main" id="{9F24FBFB-9862-CAA4-5158-60E9C28F5A25}"/>
              </a:ext>
            </a:extLst>
          </p:cNvPr>
          <p:cNvPicPr>
            <a:picLocks noChangeAspect="1"/>
          </p:cNvPicPr>
          <p:nvPr/>
        </p:nvPicPr>
        <p:blipFill rotWithShape="1">
          <a:blip r:embed="rId3"/>
          <a:srcRect b="6798"/>
          <a:stretch/>
        </p:blipFill>
        <p:spPr>
          <a:xfrm>
            <a:off x="3760715" y="849570"/>
            <a:ext cx="4631129" cy="2643727"/>
          </a:xfrm>
          <a:prstGeom prst="rect">
            <a:avLst/>
          </a:prstGeom>
        </p:spPr>
      </p:pic>
      <p:grpSp>
        <p:nvGrpSpPr>
          <p:cNvPr id="20" name="Group 19">
            <a:extLst>
              <a:ext uri="{FF2B5EF4-FFF2-40B4-BE49-F238E27FC236}">
                <a16:creationId xmlns:a16="http://schemas.microsoft.com/office/drawing/2014/main" id="{383C2651-AE0C-4AE4-8725-E2F9414FE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flipH="1">
            <a:off x="-305" y="4322879"/>
            <a:ext cx="3378428" cy="2535121"/>
            <a:chOff x="-305" y="-1"/>
            <a:chExt cx="3832880" cy="2876136"/>
          </a:xfrm>
        </p:grpSpPr>
        <p:sp>
          <p:nvSpPr>
            <p:cNvPr id="21" name="Freeform: Shape 20">
              <a:extLst>
                <a:ext uri="{FF2B5EF4-FFF2-40B4-BE49-F238E27FC236}">
                  <a16:creationId xmlns:a16="http://schemas.microsoft.com/office/drawing/2014/main" id="{CCE13265-B5D2-47B4-A199-E05F390D5B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693EBD03-D832-462C-9304-7273698ED4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Freeform: Shape 22">
              <a:extLst>
                <a:ext uri="{FF2B5EF4-FFF2-40B4-BE49-F238E27FC236}">
                  <a16:creationId xmlns:a16="http://schemas.microsoft.com/office/drawing/2014/main" id="{0D53D3E2-805E-40D2-964F-352BF6D476B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B7A9A916-A926-43E6-800F-432ABC3F24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a:extLst>
              <a:ext uri="{FF2B5EF4-FFF2-40B4-BE49-F238E27FC236}">
                <a16:creationId xmlns:a16="http://schemas.microsoft.com/office/drawing/2014/main" id="{3BA1AD9A-8CE9-8FC3-B157-24D4EF54AA32}"/>
              </a:ext>
            </a:extLst>
          </p:cNvPr>
          <p:cNvSpPr txBox="1"/>
          <p:nvPr/>
        </p:nvSpPr>
        <p:spPr>
          <a:xfrm>
            <a:off x="4267045" y="4139258"/>
            <a:ext cx="3657600" cy="646331"/>
          </a:xfrm>
          <a:prstGeom prst="rect">
            <a:avLst/>
          </a:prstGeom>
          <a:noFill/>
        </p:spPr>
        <p:txBody>
          <a:bodyPr wrap="square" rtlCol="0">
            <a:spAutoFit/>
          </a:bodyPr>
          <a:lstStyle/>
          <a:p>
            <a:pPr algn="ctr"/>
            <a:r>
              <a:rPr lang="en-US" dirty="0">
                <a:solidFill>
                  <a:schemeClr val="tx2"/>
                </a:solidFill>
              </a:rPr>
              <a:t>October 2023 – Report 19</a:t>
            </a:r>
          </a:p>
          <a:p>
            <a:pPr algn="ctr"/>
            <a:endParaRPr lang="en-US" dirty="0"/>
          </a:p>
        </p:txBody>
      </p:sp>
      <p:grpSp>
        <p:nvGrpSpPr>
          <p:cNvPr id="8" name="Group 7">
            <a:extLst>
              <a:ext uri="{FF2B5EF4-FFF2-40B4-BE49-F238E27FC236}">
                <a16:creationId xmlns:a16="http://schemas.microsoft.com/office/drawing/2014/main" id="{5545F716-20F7-CF33-6136-B0B3A1F54BA3}"/>
              </a:ext>
            </a:extLst>
          </p:cNvPr>
          <p:cNvGrpSpPr/>
          <p:nvPr/>
        </p:nvGrpSpPr>
        <p:grpSpPr>
          <a:xfrm>
            <a:off x="6618846" y="6055386"/>
            <a:ext cx="4777811" cy="515658"/>
            <a:chOff x="6618846" y="6055386"/>
            <a:chExt cx="4777811" cy="515658"/>
          </a:xfrm>
        </p:grpSpPr>
        <p:pic>
          <p:nvPicPr>
            <p:cNvPr id="1026" name="Picture 2">
              <a:extLst>
                <a:ext uri="{FF2B5EF4-FFF2-40B4-BE49-F238E27FC236}">
                  <a16:creationId xmlns:a16="http://schemas.microsoft.com/office/drawing/2014/main" id="{58794E0F-9B87-6CC7-981D-73839EB5BA1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20756" y="6060898"/>
              <a:ext cx="1845528" cy="51014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5FDD0DEC-E469-06EA-4E5A-B067747A510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143300" y="6057532"/>
              <a:ext cx="1253357" cy="48206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A6EA0CEF-282A-C6F5-4495-DC44AA2F1B8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618846" y="6055386"/>
              <a:ext cx="1324894" cy="510146"/>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2519299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7291C4E1-396C-F182-97C0-DE270A07456B}"/>
              </a:ext>
            </a:extLst>
          </p:cNvPr>
          <p:cNvSpPr txBox="1"/>
          <p:nvPr/>
        </p:nvSpPr>
        <p:spPr>
          <a:xfrm>
            <a:off x="209777" y="1312312"/>
            <a:ext cx="11536225" cy="5663089"/>
          </a:xfrm>
          <a:prstGeom prst="rect">
            <a:avLst/>
          </a:prstGeom>
          <a:noFill/>
        </p:spPr>
        <p:txBody>
          <a:bodyPr wrap="square" rtlCol="0">
            <a:spAutoFit/>
          </a:bodyPr>
          <a:lstStyle/>
          <a:p>
            <a:r>
              <a:rPr lang="en-US" sz="1200" b="1" dirty="0"/>
              <a:t>EU Scoreboard</a:t>
            </a:r>
          </a:p>
          <a:p>
            <a:r>
              <a:rPr lang="en-US" sz="1200" b="1" dirty="0"/>
              <a:t>5G coverage map</a:t>
            </a:r>
          </a:p>
          <a:p>
            <a:r>
              <a:rPr lang="en-US" sz="1200" dirty="0"/>
              <a:t>1 – This is a general indicator that does not presume any particular quality of service measures. All 5G coverage is included, including that using DSS. Location covered by at least one operator. </a:t>
            </a:r>
          </a:p>
          <a:p>
            <a:r>
              <a:rPr lang="en-US" sz="1200" b="1" dirty="0"/>
              <a:t>5G base stations as a percentage of existing 4G base stations</a:t>
            </a:r>
          </a:p>
          <a:p>
            <a:r>
              <a:rPr lang="en-US" sz="1200" dirty="0"/>
              <a:t>2 - For some EU countries, only the total number of 5G base stations is known. This means the true total number of base stations in the EU in 700 MHz, 3.6 GHz or DSS bands may be higher. Additionally, some countries use bands that are not included in this chart and do no operate using a DSS configuration.</a:t>
            </a:r>
          </a:p>
          <a:p>
            <a:r>
              <a:rPr lang="en-US" sz="1200" b="1" dirty="0"/>
              <a:t>Reporting period: </a:t>
            </a:r>
            <a:r>
              <a:rPr lang="en-GB" sz="1200" dirty="0"/>
              <a:t>Reporting period: The data for Bulgaria, Czechia, Denmark, Greece, Germany, Hungary, Italy, Lithuania, Latvia, Poland, Portugal, Romania, Slovenia and Sweden was collected between September - October 2023. The data for Austria, Belgium, Cyprus, Estonia, Netherlands, Croatia, Ireland, Malta, Slovakia and Spain was based on the latest available data from the January - March 2023. The data for Luxembourg was collected from the end of December 2022. The data for Finland and France was collected from the end of August 2022.</a:t>
            </a:r>
          </a:p>
          <a:p>
            <a:r>
              <a:rPr lang="en-US" sz="1200" dirty="0"/>
              <a:t>Source: 5G coverage of populated areas and spectrum assignment data is sourced from the DESI index; Base station data is from the European Commission, via the Digital Decade Committee which is the successor of the Communications Committee (COCOM) </a:t>
            </a:r>
          </a:p>
          <a:p>
            <a:endParaRPr lang="en-US" sz="1200" dirty="0"/>
          </a:p>
          <a:p>
            <a:endParaRPr lang="en-US" sz="1200" dirty="0"/>
          </a:p>
          <a:p>
            <a:r>
              <a:rPr lang="en-US" sz="1200" b="1" dirty="0"/>
              <a:t>5G spectrum assignments</a:t>
            </a:r>
          </a:p>
          <a:p>
            <a:r>
              <a:rPr lang="en-US" sz="1200" dirty="0"/>
              <a:t>3 –Countries need to assign 60 MHz in 700 MHz; 400 MHz in 3.6 GHz and at least 1000 MHz in 26 GHz to receive a 100% score. </a:t>
            </a:r>
          </a:p>
          <a:p>
            <a:endParaRPr lang="en-US" sz="1200" dirty="0"/>
          </a:p>
          <a:p>
            <a:r>
              <a:rPr lang="en-US" sz="1200" dirty="0"/>
              <a:t>4 - Percentage represents households covered by at least one 5G network. </a:t>
            </a:r>
          </a:p>
          <a:p>
            <a:endParaRPr lang="en-US" sz="1200" b="1" dirty="0"/>
          </a:p>
          <a:p>
            <a:r>
              <a:rPr lang="en-US" sz="1200" b="1" dirty="0"/>
              <a:t>International 5G rollout</a:t>
            </a:r>
          </a:p>
          <a:p>
            <a:r>
              <a:rPr lang="en-US" sz="1200" dirty="0"/>
              <a:t>5 - There may be discrepancies between the reported figures, as the method for calculating the number of base stations is not standardized between regions</a:t>
            </a:r>
          </a:p>
          <a:p>
            <a:r>
              <a:rPr lang="en-US" sz="1200" dirty="0"/>
              <a:t>Source:</a:t>
            </a:r>
            <a:r>
              <a:rPr lang="en-US" sz="1200" b="1" dirty="0"/>
              <a:t> </a:t>
            </a:r>
            <a:r>
              <a:rPr lang="en-US" sz="1200" dirty="0"/>
              <a:t>Data on subscriber numbers and base stations was collected from various sources including regulator announcements.</a:t>
            </a:r>
          </a:p>
          <a:p>
            <a:endParaRPr lang="en-US" sz="1200" b="1" dirty="0"/>
          </a:p>
          <a:p>
            <a:r>
              <a:rPr lang="en-US" sz="1200" b="1" dirty="0"/>
              <a:t>International 5G spectrum</a:t>
            </a:r>
          </a:p>
          <a:p>
            <a:r>
              <a:rPr lang="en-US" sz="1200" dirty="0"/>
              <a:t>6 - USA data shows all spectrum made available to mobile operators by the FCC. Not all of this spectrum will have been sold to operators so the final amount of spectrum assigned to operators may be slightly lower. For the EU spectrum assignments differ amongst EU Member States. Because of this, the number used in the scoreboard shows how much spectrum has been harmonized at an EU-level. Some individual countries may have more spectrum assigned for 5G, while some may have less. </a:t>
            </a:r>
          </a:p>
          <a:p>
            <a:r>
              <a:rPr lang="en-US" sz="1200" dirty="0"/>
              <a:t>Source: Data on international spectrum assignments is sourced from the Policy Tracker database, the DESI index as well as FCC data.</a:t>
            </a:r>
          </a:p>
          <a:p>
            <a:endParaRPr lang="en-US" sz="1400" dirty="0"/>
          </a:p>
        </p:txBody>
      </p:sp>
      <p:grpSp>
        <p:nvGrpSpPr>
          <p:cNvPr id="14" name="Group 13">
            <a:extLst>
              <a:ext uri="{FF2B5EF4-FFF2-40B4-BE49-F238E27FC236}">
                <a16:creationId xmlns:a16="http://schemas.microsoft.com/office/drawing/2014/main" id="{0487EEDB-4F91-CF53-CAA8-4885D99F00C3}"/>
              </a:ext>
            </a:extLst>
          </p:cNvPr>
          <p:cNvGrpSpPr/>
          <p:nvPr/>
        </p:nvGrpSpPr>
        <p:grpSpPr>
          <a:xfrm>
            <a:off x="0" y="0"/>
            <a:ext cx="12192000" cy="594867"/>
            <a:chOff x="0" y="0"/>
            <a:chExt cx="12192000" cy="594867"/>
          </a:xfrm>
          <a:solidFill>
            <a:schemeClr val="accent1">
              <a:lumMod val="60000"/>
              <a:lumOff val="40000"/>
            </a:schemeClr>
          </a:solidFill>
        </p:grpSpPr>
        <p:sp>
          <p:nvSpPr>
            <p:cNvPr id="15" name="Rectangle 14">
              <a:extLst>
                <a:ext uri="{FF2B5EF4-FFF2-40B4-BE49-F238E27FC236}">
                  <a16:creationId xmlns:a16="http://schemas.microsoft.com/office/drawing/2014/main" id="{BD61D6EB-9867-2B8F-8658-0D1D0D5BF756}"/>
                </a:ext>
              </a:extLst>
            </p:cNvPr>
            <p:cNvSpPr/>
            <p:nvPr/>
          </p:nvSpPr>
          <p:spPr>
            <a:xfrm>
              <a:off x="0" y="0"/>
              <a:ext cx="12192000" cy="59486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6" name="Picture 15" descr="A picture containing icon&#10;&#10;Description automatically generated">
              <a:extLst>
                <a:ext uri="{FF2B5EF4-FFF2-40B4-BE49-F238E27FC236}">
                  <a16:creationId xmlns:a16="http://schemas.microsoft.com/office/drawing/2014/main" id="{18876F21-811B-8A0B-701C-38195C6DEE20}"/>
                </a:ext>
              </a:extLst>
            </p:cNvPr>
            <p:cNvPicPr>
              <a:picLocks noChangeAspect="1"/>
            </p:cNvPicPr>
            <p:nvPr/>
          </p:nvPicPr>
          <p:blipFill>
            <a:blip r:embed="rId2"/>
            <a:stretch>
              <a:fillRect/>
            </a:stretch>
          </p:blipFill>
          <p:spPr>
            <a:xfrm>
              <a:off x="147780" y="0"/>
              <a:ext cx="1200960" cy="557017"/>
            </a:xfrm>
            <a:prstGeom prst="rect">
              <a:avLst/>
            </a:prstGeom>
            <a:grpFill/>
          </p:spPr>
        </p:pic>
        <p:grpSp>
          <p:nvGrpSpPr>
            <p:cNvPr id="17" name="Group 16">
              <a:extLst>
                <a:ext uri="{FF2B5EF4-FFF2-40B4-BE49-F238E27FC236}">
                  <a16:creationId xmlns:a16="http://schemas.microsoft.com/office/drawing/2014/main" id="{1FD5170F-99C7-08A7-D6FF-D67543206C1F}"/>
                </a:ext>
              </a:extLst>
            </p:cNvPr>
            <p:cNvGrpSpPr/>
            <p:nvPr/>
          </p:nvGrpSpPr>
          <p:grpSpPr>
            <a:xfrm>
              <a:off x="8122940" y="117044"/>
              <a:ext cx="3502394" cy="420787"/>
              <a:chOff x="6618846" y="6055386"/>
              <a:chExt cx="4777809" cy="588074"/>
            </a:xfrm>
            <a:grpFill/>
          </p:grpSpPr>
          <p:pic>
            <p:nvPicPr>
              <p:cNvPr id="19" name="Picture 2">
                <a:extLst>
                  <a:ext uri="{FF2B5EF4-FFF2-40B4-BE49-F238E27FC236}">
                    <a16:creationId xmlns:a16="http://schemas.microsoft.com/office/drawing/2014/main" id="{CAE49A95-9A5D-F4D0-9EAD-7AB9373E537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20755" y="6133314"/>
                <a:ext cx="1845528" cy="510146"/>
              </a:xfrm>
              <a:prstGeom prst="rect">
                <a:avLst/>
              </a:prstGeom>
              <a:grpFill/>
            </p:spPr>
          </p:pic>
          <p:pic>
            <p:nvPicPr>
              <p:cNvPr id="20" name="Picture 4">
                <a:extLst>
                  <a:ext uri="{FF2B5EF4-FFF2-40B4-BE49-F238E27FC236}">
                    <a16:creationId xmlns:a16="http://schemas.microsoft.com/office/drawing/2014/main" id="{76F1F7CF-797B-C9FD-ED9D-705F17BDE13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143298" y="6119345"/>
                <a:ext cx="1253357" cy="482061"/>
              </a:xfrm>
              <a:prstGeom prst="rect">
                <a:avLst/>
              </a:prstGeom>
              <a:grpFill/>
            </p:spPr>
          </p:pic>
          <p:pic>
            <p:nvPicPr>
              <p:cNvPr id="21" name="Picture 6">
                <a:extLst>
                  <a:ext uri="{FF2B5EF4-FFF2-40B4-BE49-F238E27FC236}">
                    <a16:creationId xmlns:a16="http://schemas.microsoft.com/office/drawing/2014/main" id="{18832C57-EDC9-F063-C24E-D42AC571802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18846" y="6055386"/>
                <a:ext cx="1324894" cy="510146"/>
              </a:xfrm>
              <a:prstGeom prst="rect">
                <a:avLst/>
              </a:prstGeom>
              <a:grpFill/>
            </p:spPr>
          </p:pic>
        </p:grpSp>
        <p:sp>
          <p:nvSpPr>
            <p:cNvPr id="18" name="TextBox 17">
              <a:extLst>
                <a:ext uri="{FF2B5EF4-FFF2-40B4-BE49-F238E27FC236}">
                  <a16:creationId xmlns:a16="http://schemas.microsoft.com/office/drawing/2014/main" id="{89505FCB-3321-5CFB-7C49-4E6BFF51A1BA}"/>
                </a:ext>
              </a:extLst>
            </p:cNvPr>
            <p:cNvSpPr txBox="1"/>
            <p:nvPr/>
          </p:nvSpPr>
          <p:spPr>
            <a:xfrm>
              <a:off x="1620642" y="117044"/>
              <a:ext cx="4357248" cy="369332"/>
            </a:xfrm>
            <a:prstGeom prst="rect">
              <a:avLst/>
            </a:prstGeom>
            <a:grpFill/>
          </p:spPr>
          <p:txBody>
            <a:bodyPr wrap="square" rtlCol="0">
              <a:spAutoFit/>
            </a:bodyPr>
            <a:lstStyle/>
            <a:p>
              <a:r>
                <a:rPr lang="en-US" b="1" dirty="0">
                  <a:solidFill>
                    <a:schemeClr val="bg1"/>
                  </a:solidFill>
                </a:rPr>
                <a:t>Footnotes</a:t>
              </a:r>
            </a:p>
          </p:txBody>
        </p:sp>
      </p:grpSp>
    </p:spTree>
    <p:extLst>
      <p:ext uri="{BB962C8B-B14F-4D97-AF65-F5344CB8AC3E}">
        <p14:creationId xmlns:p14="http://schemas.microsoft.com/office/powerpoint/2010/main" val="11984972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53DC26C6-E878-7546-1F89-D5EC8363302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8807" y="4044410"/>
            <a:ext cx="4207766" cy="2600507"/>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40" descr="A map of europe with different colored countries/regions&#10;&#10;Description automatically generated">
            <a:extLst>
              <a:ext uri="{FF2B5EF4-FFF2-40B4-BE49-F238E27FC236}">
                <a16:creationId xmlns:a16="http://schemas.microsoft.com/office/drawing/2014/main" id="{649D8ED6-C48F-7D37-33B8-0A2721D9B9EB}"/>
              </a:ext>
            </a:extLst>
          </p:cNvPr>
          <p:cNvPicPr>
            <a:picLocks noChangeAspect="1"/>
          </p:cNvPicPr>
          <p:nvPr/>
        </p:nvPicPr>
        <p:blipFill>
          <a:blip r:embed="rId4"/>
          <a:stretch>
            <a:fillRect/>
          </a:stretch>
        </p:blipFill>
        <p:spPr>
          <a:xfrm>
            <a:off x="2174170" y="665570"/>
            <a:ext cx="3297651" cy="2788409"/>
          </a:xfrm>
          <a:prstGeom prst="rect">
            <a:avLst/>
          </a:prstGeom>
        </p:spPr>
      </p:pic>
      <p:pic>
        <p:nvPicPr>
          <p:cNvPr id="39" name="Picture 38" descr="A map of europe with different colored states&#10;&#10;Description automatically generated">
            <a:extLst>
              <a:ext uri="{FF2B5EF4-FFF2-40B4-BE49-F238E27FC236}">
                <a16:creationId xmlns:a16="http://schemas.microsoft.com/office/drawing/2014/main" id="{F5B56C16-FFA8-7695-B6F2-E867B173EF97}"/>
              </a:ext>
            </a:extLst>
          </p:cNvPr>
          <p:cNvPicPr>
            <a:picLocks noChangeAspect="1"/>
          </p:cNvPicPr>
          <p:nvPr/>
        </p:nvPicPr>
        <p:blipFill>
          <a:blip r:embed="rId5"/>
          <a:stretch>
            <a:fillRect/>
          </a:stretch>
        </p:blipFill>
        <p:spPr>
          <a:xfrm>
            <a:off x="7985137" y="3843244"/>
            <a:ext cx="3640197" cy="2807215"/>
          </a:xfrm>
          <a:prstGeom prst="rect">
            <a:avLst/>
          </a:prstGeom>
        </p:spPr>
      </p:pic>
      <p:pic>
        <p:nvPicPr>
          <p:cNvPr id="33" name="Picture 2">
            <a:extLst>
              <a:ext uri="{FF2B5EF4-FFF2-40B4-BE49-F238E27FC236}">
                <a16:creationId xmlns:a16="http://schemas.microsoft.com/office/drawing/2014/main" id="{0A9AA493-6469-145B-04A5-02DC362034D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47224" y="927397"/>
            <a:ext cx="4858622" cy="2508390"/>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BA5DB379-93A3-3CB8-B0F0-0868583DCEC6}"/>
              </a:ext>
            </a:extLst>
          </p:cNvPr>
          <p:cNvSpPr txBox="1"/>
          <p:nvPr/>
        </p:nvSpPr>
        <p:spPr>
          <a:xfrm rot="16200000">
            <a:off x="3351789" y="3366119"/>
            <a:ext cx="5895807" cy="461665"/>
          </a:xfrm>
          <a:prstGeom prst="rect">
            <a:avLst/>
          </a:prstGeom>
          <a:solidFill>
            <a:srgbClr val="D4A861"/>
          </a:solidFill>
        </p:spPr>
        <p:txBody>
          <a:bodyPr wrap="square" rtlCol="0">
            <a:spAutoFit/>
          </a:bodyPr>
          <a:lstStyle/>
          <a:p>
            <a:pPr algn="ctr"/>
            <a:r>
              <a:rPr lang="en-US" sz="2400" dirty="0">
                <a:solidFill>
                  <a:schemeClr val="bg1"/>
                </a:solidFill>
                <a:latin typeface="+mj-lt"/>
              </a:rPr>
              <a:t>5G spectrum assignments</a:t>
            </a:r>
          </a:p>
        </p:txBody>
      </p:sp>
      <p:sp>
        <p:nvSpPr>
          <p:cNvPr id="14" name="TextBox 13">
            <a:extLst>
              <a:ext uri="{FF2B5EF4-FFF2-40B4-BE49-F238E27FC236}">
                <a16:creationId xmlns:a16="http://schemas.microsoft.com/office/drawing/2014/main" id="{5248F0F9-1ED3-34F6-9C8A-3A9314E97513}"/>
              </a:ext>
            </a:extLst>
          </p:cNvPr>
          <p:cNvSpPr txBox="1"/>
          <p:nvPr/>
        </p:nvSpPr>
        <p:spPr>
          <a:xfrm rot="16200000">
            <a:off x="-2390760" y="3366119"/>
            <a:ext cx="5895809" cy="461665"/>
          </a:xfrm>
          <a:prstGeom prst="rect">
            <a:avLst/>
          </a:prstGeom>
          <a:solidFill>
            <a:srgbClr val="93B97E"/>
          </a:solidFill>
          <a:ln>
            <a:noFill/>
          </a:ln>
        </p:spPr>
        <p:txBody>
          <a:bodyPr wrap="square" rtlCol="0">
            <a:spAutoFit/>
          </a:bodyPr>
          <a:lstStyle/>
          <a:p>
            <a:pPr algn="ctr"/>
            <a:r>
              <a:rPr lang="en-US" sz="2400" dirty="0">
                <a:solidFill>
                  <a:schemeClr val="bg1"/>
                </a:solidFill>
                <a:latin typeface="+mj-lt"/>
              </a:rPr>
              <a:t>5G deployment &amp; coverage</a:t>
            </a:r>
          </a:p>
        </p:txBody>
      </p:sp>
      <p:sp>
        <p:nvSpPr>
          <p:cNvPr id="27" name="TextBox 26">
            <a:extLst>
              <a:ext uri="{FF2B5EF4-FFF2-40B4-BE49-F238E27FC236}">
                <a16:creationId xmlns:a16="http://schemas.microsoft.com/office/drawing/2014/main" id="{2F93D511-C0CA-88FF-D7C7-B64ADAF34F95}"/>
              </a:ext>
            </a:extLst>
          </p:cNvPr>
          <p:cNvSpPr txBox="1"/>
          <p:nvPr/>
        </p:nvSpPr>
        <p:spPr>
          <a:xfrm>
            <a:off x="6960440" y="3828766"/>
            <a:ext cx="3992340" cy="307777"/>
          </a:xfrm>
          <a:prstGeom prst="rect">
            <a:avLst/>
          </a:prstGeom>
          <a:noFill/>
        </p:spPr>
        <p:txBody>
          <a:bodyPr wrap="square" rtlCol="0">
            <a:spAutoFit/>
          </a:bodyPr>
          <a:lstStyle/>
          <a:p>
            <a:r>
              <a:rPr lang="en-GB" sz="1400" b="1" dirty="0">
                <a:solidFill>
                  <a:srgbClr val="D4A861"/>
                </a:solidFill>
              </a:rPr>
              <a:t>5G pioneer bands </a:t>
            </a:r>
            <a:r>
              <a:rPr lang="en-GB" sz="1200" dirty="0"/>
              <a:t>assigned across the EU27</a:t>
            </a:r>
            <a:endParaRPr lang="en-GB" sz="1200" baseline="30000" dirty="0"/>
          </a:p>
        </p:txBody>
      </p:sp>
      <p:sp>
        <p:nvSpPr>
          <p:cNvPr id="15" name="TextBox 14">
            <a:extLst>
              <a:ext uri="{FF2B5EF4-FFF2-40B4-BE49-F238E27FC236}">
                <a16:creationId xmlns:a16="http://schemas.microsoft.com/office/drawing/2014/main" id="{7FA542FE-B069-A9AB-342B-38B723EC91AA}"/>
              </a:ext>
            </a:extLst>
          </p:cNvPr>
          <p:cNvSpPr txBox="1"/>
          <p:nvPr/>
        </p:nvSpPr>
        <p:spPr>
          <a:xfrm>
            <a:off x="1081664" y="3623485"/>
            <a:ext cx="4292289" cy="523221"/>
          </a:xfrm>
          <a:prstGeom prst="rect">
            <a:avLst/>
          </a:prstGeom>
          <a:noFill/>
        </p:spPr>
        <p:txBody>
          <a:bodyPr wrap="square" rtlCol="0">
            <a:spAutoFit/>
          </a:bodyPr>
          <a:lstStyle/>
          <a:p>
            <a:r>
              <a:rPr lang="en-GB" sz="1400" b="1" dirty="0">
                <a:solidFill>
                  <a:srgbClr val="8FB178"/>
                </a:solidFill>
              </a:rPr>
              <a:t>354,000 </a:t>
            </a:r>
            <a:r>
              <a:rPr lang="en-GB" sz="1200" dirty="0"/>
              <a:t>5G base stations in EU27</a:t>
            </a:r>
            <a:endParaRPr lang="en-GB" sz="1100" dirty="0"/>
          </a:p>
          <a:p>
            <a:r>
              <a:rPr lang="en-GB" sz="1400" b="1" dirty="0">
                <a:solidFill>
                  <a:srgbClr val="8FB178"/>
                </a:solidFill>
              </a:rPr>
              <a:t>5G base stations </a:t>
            </a:r>
            <a:r>
              <a:rPr lang="en-GB" sz="1200" dirty="0"/>
              <a:t>as a percentage of existing 4G base stations</a:t>
            </a:r>
            <a:r>
              <a:rPr lang="en-GB" sz="1200" baseline="30000" dirty="0"/>
              <a:t>2</a:t>
            </a:r>
          </a:p>
        </p:txBody>
      </p:sp>
      <p:sp>
        <p:nvSpPr>
          <p:cNvPr id="22" name="TextBox 21">
            <a:extLst>
              <a:ext uri="{FF2B5EF4-FFF2-40B4-BE49-F238E27FC236}">
                <a16:creationId xmlns:a16="http://schemas.microsoft.com/office/drawing/2014/main" id="{8FC02220-3943-DBCD-33D3-00965CE9F59F}"/>
              </a:ext>
            </a:extLst>
          </p:cNvPr>
          <p:cNvSpPr txBox="1"/>
          <p:nvPr/>
        </p:nvSpPr>
        <p:spPr>
          <a:xfrm>
            <a:off x="6991889" y="591896"/>
            <a:ext cx="4328923" cy="492443"/>
          </a:xfrm>
          <a:prstGeom prst="rect">
            <a:avLst/>
          </a:prstGeom>
          <a:noFill/>
        </p:spPr>
        <p:txBody>
          <a:bodyPr wrap="square" rtlCol="0">
            <a:spAutoFit/>
          </a:bodyPr>
          <a:lstStyle/>
          <a:p>
            <a:r>
              <a:rPr lang="en-GB" sz="1400" b="1" dirty="0">
                <a:solidFill>
                  <a:srgbClr val="D4A861"/>
                </a:solidFill>
              </a:rPr>
              <a:t>71%</a:t>
            </a:r>
            <a:r>
              <a:rPr lang="en-GB" sz="1050" b="1" dirty="0">
                <a:solidFill>
                  <a:srgbClr val="D4A861"/>
                </a:solidFill>
              </a:rPr>
              <a:t>  </a:t>
            </a:r>
            <a:r>
              <a:rPr lang="en-GB" sz="1200" dirty="0"/>
              <a:t>of pioneer bands assigned on average in EU27 (Each pioneer band is weighed 1/3</a:t>
            </a:r>
            <a:r>
              <a:rPr lang="en-GB" sz="1200" baseline="30000" dirty="0"/>
              <a:t>rd</a:t>
            </a:r>
            <a:r>
              <a:rPr lang="en-GB" sz="1200" dirty="0"/>
              <a:t>)</a:t>
            </a:r>
            <a:r>
              <a:rPr lang="en-GB" sz="1200" baseline="30000" dirty="0"/>
              <a:t>3</a:t>
            </a:r>
          </a:p>
        </p:txBody>
      </p:sp>
      <p:sp>
        <p:nvSpPr>
          <p:cNvPr id="17" name="TextBox 16">
            <a:extLst>
              <a:ext uri="{FF2B5EF4-FFF2-40B4-BE49-F238E27FC236}">
                <a16:creationId xmlns:a16="http://schemas.microsoft.com/office/drawing/2014/main" id="{8F947E5D-C15B-2394-92BA-B27B78EC22DA}"/>
              </a:ext>
            </a:extLst>
          </p:cNvPr>
          <p:cNvSpPr txBox="1"/>
          <p:nvPr/>
        </p:nvSpPr>
        <p:spPr>
          <a:xfrm>
            <a:off x="1185497" y="669329"/>
            <a:ext cx="2746901" cy="307777"/>
          </a:xfrm>
          <a:prstGeom prst="rect">
            <a:avLst/>
          </a:prstGeom>
          <a:noFill/>
        </p:spPr>
        <p:txBody>
          <a:bodyPr wrap="square" rtlCol="0">
            <a:spAutoFit/>
          </a:bodyPr>
          <a:lstStyle/>
          <a:p>
            <a:r>
              <a:rPr lang="en-GB" sz="1400" b="1" dirty="0">
                <a:solidFill>
                  <a:srgbClr val="8FB178"/>
                </a:solidFill>
              </a:rPr>
              <a:t>81%</a:t>
            </a:r>
            <a:r>
              <a:rPr lang="en-GB" sz="1050" b="1" dirty="0">
                <a:solidFill>
                  <a:srgbClr val="8FB178"/>
                </a:solidFill>
              </a:rPr>
              <a:t> </a:t>
            </a:r>
            <a:r>
              <a:rPr lang="en-GB" sz="1200" dirty="0"/>
              <a:t>5G coverage of populated areas</a:t>
            </a:r>
            <a:r>
              <a:rPr lang="en-GB" sz="1200" baseline="30000" dirty="0"/>
              <a:t>1</a:t>
            </a:r>
          </a:p>
        </p:txBody>
      </p:sp>
      <p:sp>
        <p:nvSpPr>
          <p:cNvPr id="19" name="Rectangle 18">
            <a:extLst>
              <a:ext uri="{FF2B5EF4-FFF2-40B4-BE49-F238E27FC236}">
                <a16:creationId xmlns:a16="http://schemas.microsoft.com/office/drawing/2014/main" id="{CFFBCA26-8A60-D0E2-6D9D-F9383ADF9DDC}"/>
              </a:ext>
            </a:extLst>
          </p:cNvPr>
          <p:cNvSpPr/>
          <p:nvPr/>
        </p:nvSpPr>
        <p:spPr>
          <a:xfrm>
            <a:off x="0" y="0"/>
            <a:ext cx="12192000" cy="594867"/>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 name="Picture 20" descr="A picture containing icon&#10;&#10;Description automatically generated">
            <a:extLst>
              <a:ext uri="{FF2B5EF4-FFF2-40B4-BE49-F238E27FC236}">
                <a16:creationId xmlns:a16="http://schemas.microsoft.com/office/drawing/2014/main" id="{FD22572C-EA24-C496-F3BE-DFB8CAC12029}"/>
              </a:ext>
            </a:extLst>
          </p:cNvPr>
          <p:cNvPicPr>
            <a:picLocks noChangeAspect="1"/>
          </p:cNvPicPr>
          <p:nvPr/>
        </p:nvPicPr>
        <p:blipFill>
          <a:blip r:embed="rId7"/>
          <a:stretch>
            <a:fillRect/>
          </a:stretch>
        </p:blipFill>
        <p:spPr>
          <a:xfrm>
            <a:off x="147780" y="0"/>
            <a:ext cx="1200960" cy="557017"/>
          </a:xfrm>
          <a:prstGeom prst="rect">
            <a:avLst/>
          </a:prstGeom>
        </p:spPr>
      </p:pic>
      <p:sp>
        <p:nvSpPr>
          <p:cNvPr id="25" name="TextBox 24">
            <a:extLst>
              <a:ext uri="{FF2B5EF4-FFF2-40B4-BE49-F238E27FC236}">
                <a16:creationId xmlns:a16="http://schemas.microsoft.com/office/drawing/2014/main" id="{2BCF7305-2D96-8F8D-1A1E-A6F9F443F6ED}"/>
              </a:ext>
            </a:extLst>
          </p:cNvPr>
          <p:cNvSpPr txBox="1"/>
          <p:nvPr/>
        </p:nvSpPr>
        <p:spPr>
          <a:xfrm>
            <a:off x="1620642" y="117044"/>
            <a:ext cx="4357248" cy="369332"/>
          </a:xfrm>
          <a:prstGeom prst="rect">
            <a:avLst/>
          </a:prstGeom>
          <a:noFill/>
        </p:spPr>
        <p:txBody>
          <a:bodyPr wrap="square" rtlCol="0">
            <a:spAutoFit/>
          </a:bodyPr>
          <a:lstStyle/>
          <a:p>
            <a:r>
              <a:rPr lang="en-US" b="1" dirty="0">
                <a:solidFill>
                  <a:schemeClr val="bg1"/>
                </a:solidFill>
              </a:rPr>
              <a:t>EU Scoreboard</a:t>
            </a:r>
          </a:p>
        </p:txBody>
      </p:sp>
      <p:pic>
        <p:nvPicPr>
          <p:cNvPr id="16" name="Picture 15" descr="A picture containing background pattern&#10;&#10;Description automatically generated">
            <a:extLst>
              <a:ext uri="{FF2B5EF4-FFF2-40B4-BE49-F238E27FC236}">
                <a16:creationId xmlns:a16="http://schemas.microsoft.com/office/drawing/2014/main" id="{9638463C-2711-00E3-4559-B573BD9B759E}"/>
              </a:ext>
            </a:extLst>
          </p:cNvPr>
          <p:cNvPicPr>
            <a:picLocks noChangeAspect="1"/>
          </p:cNvPicPr>
          <p:nvPr/>
        </p:nvPicPr>
        <p:blipFill>
          <a:blip r:embed="rId8"/>
          <a:stretch>
            <a:fillRect/>
          </a:stretch>
        </p:blipFill>
        <p:spPr>
          <a:xfrm>
            <a:off x="6885022" y="4298021"/>
            <a:ext cx="1942045" cy="509615"/>
          </a:xfrm>
          <a:prstGeom prst="rect">
            <a:avLst/>
          </a:prstGeom>
        </p:spPr>
      </p:pic>
      <p:sp>
        <p:nvSpPr>
          <p:cNvPr id="26" name="TextBox 25">
            <a:extLst>
              <a:ext uri="{FF2B5EF4-FFF2-40B4-BE49-F238E27FC236}">
                <a16:creationId xmlns:a16="http://schemas.microsoft.com/office/drawing/2014/main" id="{EF2C54A0-9266-1F56-B146-67AD24E368EC}"/>
              </a:ext>
            </a:extLst>
          </p:cNvPr>
          <p:cNvSpPr txBox="1"/>
          <p:nvPr/>
        </p:nvSpPr>
        <p:spPr>
          <a:xfrm>
            <a:off x="1253054" y="2897846"/>
            <a:ext cx="1529399" cy="400110"/>
          </a:xfrm>
          <a:prstGeom prst="rect">
            <a:avLst/>
          </a:prstGeom>
          <a:noFill/>
        </p:spPr>
        <p:txBody>
          <a:bodyPr wrap="square" rtlCol="0">
            <a:spAutoFit/>
          </a:bodyPr>
          <a:lstStyle/>
          <a:p>
            <a:r>
              <a:rPr lang="en-GB" sz="1000" dirty="0"/>
              <a:t>Darker green indicates higher coverage</a:t>
            </a:r>
            <a:endParaRPr lang="en-GB" sz="1000" baseline="30000" dirty="0"/>
          </a:p>
        </p:txBody>
      </p:sp>
      <p:pic>
        <p:nvPicPr>
          <p:cNvPr id="10" name="Picture 2">
            <a:extLst>
              <a:ext uri="{FF2B5EF4-FFF2-40B4-BE49-F238E27FC236}">
                <a16:creationId xmlns:a16="http://schemas.microsoft.com/office/drawing/2014/main" id="{FFE41055-0B5E-F1CF-97EC-DAEFFBAE6D4B}"/>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223921" y="172804"/>
            <a:ext cx="1352872" cy="365027"/>
          </a:xfrm>
          <a:prstGeom prst="rect">
            <a:avLst/>
          </a:prstGeom>
          <a:solidFill>
            <a:schemeClr val="accent1">
              <a:lumMod val="60000"/>
              <a:lumOff val="40000"/>
            </a:schemeClr>
          </a:solidFill>
        </p:spPr>
      </p:pic>
      <p:pic>
        <p:nvPicPr>
          <p:cNvPr id="13" name="Picture 4">
            <a:extLst>
              <a:ext uri="{FF2B5EF4-FFF2-40B4-BE49-F238E27FC236}">
                <a16:creationId xmlns:a16="http://schemas.microsoft.com/office/drawing/2014/main" id="{ACBB0957-BCA3-8042-3DDD-4BAEEFD45D3D}"/>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0706555" y="162809"/>
            <a:ext cx="918779" cy="344931"/>
          </a:xfrm>
          <a:prstGeom prst="rect">
            <a:avLst/>
          </a:prstGeom>
          <a:solidFill>
            <a:schemeClr val="accent1">
              <a:lumMod val="60000"/>
              <a:lumOff val="40000"/>
            </a:schemeClr>
          </a:solidFill>
        </p:spPr>
      </p:pic>
      <p:pic>
        <p:nvPicPr>
          <p:cNvPr id="18" name="Picture 6">
            <a:extLst>
              <a:ext uri="{FF2B5EF4-FFF2-40B4-BE49-F238E27FC236}">
                <a16:creationId xmlns:a16="http://schemas.microsoft.com/office/drawing/2014/main" id="{B5FAC48A-E12B-DB78-6563-0BDA3FE105DE}"/>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122940" y="117044"/>
            <a:ext cx="971219" cy="365027"/>
          </a:xfrm>
          <a:prstGeom prst="rect">
            <a:avLst/>
          </a:prstGeom>
          <a:solidFill>
            <a:schemeClr val="accent1">
              <a:lumMod val="60000"/>
              <a:lumOff val="40000"/>
            </a:schemeClr>
          </a:solidFill>
        </p:spPr>
      </p:pic>
      <p:sp>
        <p:nvSpPr>
          <p:cNvPr id="4" name="TextBox 3">
            <a:extLst>
              <a:ext uri="{FF2B5EF4-FFF2-40B4-BE49-F238E27FC236}">
                <a16:creationId xmlns:a16="http://schemas.microsoft.com/office/drawing/2014/main" id="{5E5CB91A-FE3E-4B33-7C77-8411035F3DA0}"/>
              </a:ext>
            </a:extLst>
          </p:cNvPr>
          <p:cNvSpPr txBox="1"/>
          <p:nvPr/>
        </p:nvSpPr>
        <p:spPr>
          <a:xfrm>
            <a:off x="3048000" y="3297956"/>
            <a:ext cx="6096000" cy="369332"/>
          </a:xfrm>
          <a:prstGeom prst="rect">
            <a:avLst/>
          </a:prstGeom>
          <a:noFill/>
        </p:spPr>
        <p:txBody>
          <a:bodyPr wrap="square">
            <a:spAutoFit/>
          </a:bodyPr>
          <a:lstStyle/>
          <a:p>
            <a:endParaRPr lang="en-US" dirty="0"/>
          </a:p>
        </p:txBody>
      </p:sp>
      <p:sp>
        <p:nvSpPr>
          <p:cNvPr id="11" name="TextBox 10">
            <a:extLst>
              <a:ext uri="{FF2B5EF4-FFF2-40B4-BE49-F238E27FC236}">
                <a16:creationId xmlns:a16="http://schemas.microsoft.com/office/drawing/2014/main" id="{9603530E-ABC8-5CFF-0EE2-43D05CE77827}"/>
              </a:ext>
            </a:extLst>
          </p:cNvPr>
          <p:cNvSpPr txBox="1"/>
          <p:nvPr/>
        </p:nvSpPr>
        <p:spPr>
          <a:xfrm>
            <a:off x="1253054" y="3339585"/>
            <a:ext cx="4328923" cy="253916"/>
          </a:xfrm>
          <a:prstGeom prst="rect">
            <a:avLst/>
          </a:prstGeom>
          <a:noFill/>
          <a:ln w="19050">
            <a:solidFill>
              <a:srgbClr val="93B97E"/>
            </a:solidFill>
          </a:ln>
        </p:spPr>
        <p:txBody>
          <a:bodyPr wrap="square" rtlCol="0">
            <a:spAutoFit/>
          </a:bodyPr>
          <a:lstStyle/>
          <a:p>
            <a:pPr algn="ctr"/>
            <a:r>
              <a:rPr lang="en-GB" sz="1000" dirty="0"/>
              <a:t>Reporting period: Up to end-2022; Next update planned for end-2023</a:t>
            </a:r>
          </a:p>
        </p:txBody>
      </p:sp>
      <p:sp>
        <p:nvSpPr>
          <p:cNvPr id="29" name="TextBox 28">
            <a:extLst>
              <a:ext uri="{FF2B5EF4-FFF2-40B4-BE49-F238E27FC236}">
                <a16:creationId xmlns:a16="http://schemas.microsoft.com/office/drawing/2014/main" id="{CFCD12F4-21BB-1622-7094-2E56184871F9}"/>
              </a:ext>
            </a:extLst>
          </p:cNvPr>
          <p:cNvSpPr txBox="1"/>
          <p:nvPr/>
        </p:nvSpPr>
        <p:spPr>
          <a:xfrm>
            <a:off x="7225432" y="3386003"/>
            <a:ext cx="4480414" cy="253916"/>
          </a:xfrm>
          <a:prstGeom prst="rect">
            <a:avLst/>
          </a:prstGeom>
          <a:noFill/>
          <a:ln w="12700">
            <a:solidFill>
              <a:srgbClr val="D4A860"/>
            </a:solidFill>
          </a:ln>
        </p:spPr>
        <p:txBody>
          <a:bodyPr wrap="square" rtlCol="0">
            <a:spAutoFit/>
          </a:bodyPr>
          <a:lstStyle/>
          <a:p>
            <a:pPr algn="ctr"/>
            <a:r>
              <a:rPr lang="en-GB" sz="1000" dirty="0"/>
              <a:t>Reporting period: Up to October 2023</a:t>
            </a:r>
          </a:p>
        </p:txBody>
      </p:sp>
      <p:sp>
        <p:nvSpPr>
          <p:cNvPr id="31" name="TextBox 30">
            <a:extLst>
              <a:ext uri="{FF2B5EF4-FFF2-40B4-BE49-F238E27FC236}">
                <a16:creationId xmlns:a16="http://schemas.microsoft.com/office/drawing/2014/main" id="{1C19C532-F030-F7C2-2347-D5687FBFEB91}"/>
              </a:ext>
            </a:extLst>
          </p:cNvPr>
          <p:cNvSpPr txBox="1"/>
          <p:nvPr/>
        </p:nvSpPr>
        <p:spPr>
          <a:xfrm>
            <a:off x="7151372" y="6604084"/>
            <a:ext cx="4480414" cy="253916"/>
          </a:xfrm>
          <a:prstGeom prst="rect">
            <a:avLst/>
          </a:prstGeom>
          <a:noFill/>
          <a:ln w="12700">
            <a:solidFill>
              <a:srgbClr val="D4A860"/>
            </a:solidFill>
          </a:ln>
        </p:spPr>
        <p:txBody>
          <a:bodyPr wrap="square" rtlCol="0">
            <a:spAutoFit/>
          </a:bodyPr>
          <a:lstStyle/>
          <a:p>
            <a:pPr algn="ctr"/>
            <a:r>
              <a:rPr lang="en-GB" sz="1000" dirty="0"/>
              <a:t>Reporting period: Up to October 2023</a:t>
            </a:r>
          </a:p>
        </p:txBody>
      </p:sp>
      <p:sp>
        <p:nvSpPr>
          <p:cNvPr id="32" name="TextBox 31">
            <a:extLst>
              <a:ext uri="{FF2B5EF4-FFF2-40B4-BE49-F238E27FC236}">
                <a16:creationId xmlns:a16="http://schemas.microsoft.com/office/drawing/2014/main" id="{EAA334CF-2E9D-A9D9-D4AF-634AEEA10A25}"/>
              </a:ext>
            </a:extLst>
          </p:cNvPr>
          <p:cNvSpPr txBox="1"/>
          <p:nvPr/>
        </p:nvSpPr>
        <p:spPr>
          <a:xfrm>
            <a:off x="1228927" y="6658170"/>
            <a:ext cx="4246516" cy="200055"/>
          </a:xfrm>
          <a:prstGeom prst="rect">
            <a:avLst/>
          </a:prstGeom>
          <a:noFill/>
          <a:ln w="19050">
            <a:solidFill>
              <a:srgbClr val="93B97E"/>
            </a:solidFill>
          </a:ln>
        </p:spPr>
        <p:txBody>
          <a:bodyPr wrap="square" rtlCol="0">
            <a:spAutoFit/>
          </a:bodyPr>
          <a:lstStyle/>
          <a:p>
            <a:pPr algn="ctr"/>
            <a:r>
              <a:rPr lang="en-GB" sz="700" dirty="0"/>
              <a:t>Reporting period: Majority of entries collected between Aug. – Oct. 2023; see footnote for more detail</a:t>
            </a:r>
          </a:p>
        </p:txBody>
      </p:sp>
      <p:pic>
        <p:nvPicPr>
          <p:cNvPr id="37" name="Picture 36">
            <a:extLst>
              <a:ext uri="{FF2B5EF4-FFF2-40B4-BE49-F238E27FC236}">
                <a16:creationId xmlns:a16="http://schemas.microsoft.com/office/drawing/2014/main" id="{37DF5093-29B5-2735-3A16-21A9AEA3EA5D}"/>
              </a:ext>
            </a:extLst>
          </p:cNvPr>
          <p:cNvPicPr>
            <a:picLocks noChangeAspect="1"/>
          </p:cNvPicPr>
          <p:nvPr/>
        </p:nvPicPr>
        <p:blipFill>
          <a:blip r:embed="rId12"/>
          <a:stretch>
            <a:fillRect/>
          </a:stretch>
        </p:blipFill>
        <p:spPr>
          <a:xfrm>
            <a:off x="6719551" y="6034015"/>
            <a:ext cx="1610410" cy="464177"/>
          </a:xfrm>
          <a:prstGeom prst="rect">
            <a:avLst/>
          </a:prstGeom>
        </p:spPr>
      </p:pic>
      <p:pic>
        <p:nvPicPr>
          <p:cNvPr id="42" name="Picture 41">
            <a:extLst>
              <a:ext uri="{FF2B5EF4-FFF2-40B4-BE49-F238E27FC236}">
                <a16:creationId xmlns:a16="http://schemas.microsoft.com/office/drawing/2014/main" id="{33097E01-6891-AC22-9273-CB2EC91383F6}"/>
              </a:ext>
            </a:extLst>
          </p:cNvPr>
          <p:cNvPicPr>
            <a:picLocks noChangeAspect="1"/>
          </p:cNvPicPr>
          <p:nvPr/>
        </p:nvPicPr>
        <p:blipFill>
          <a:blip r:embed="rId12"/>
          <a:stretch>
            <a:fillRect/>
          </a:stretch>
        </p:blipFill>
        <p:spPr>
          <a:xfrm>
            <a:off x="1081664" y="2412854"/>
            <a:ext cx="1610410" cy="464177"/>
          </a:xfrm>
          <a:prstGeom prst="rect">
            <a:avLst/>
          </a:prstGeom>
        </p:spPr>
      </p:pic>
    </p:spTree>
    <p:extLst>
      <p:ext uri="{BB962C8B-B14F-4D97-AF65-F5344CB8AC3E}">
        <p14:creationId xmlns:p14="http://schemas.microsoft.com/office/powerpoint/2010/main" val="20160503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2" name="Picture 8">
            <a:extLst>
              <a:ext uri="{FF2B5EF4-FFF2-40B4-BE49-F238E27FC236}">
                <a16:creationId xmlns:a16="http://schemas.microsoft.com/office/drawing/2014/main" id="{28F8EAA9-FC80-0210-BC12-672FE640AF4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7425" y="1250654"/>
            <a:ext cx="10464644" cy="5359042"/>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5248F0F9-1ED3-34F6-9C8A-3A9314E97513}"/>
              </a:ext>
            </a:extLst>
          </p:cNvPr>
          <p:cNvSpPr txBox="1"/>
          <p:nvPr/>
        </p:nvSpPr>
        <p:spPr>
          <a:xfrm rot="16200000">
            <a:off x="-2390760" y="3366119"/>
            <a:ext cx="5895809" cy="461665"/>
          </a:xfrm>
          <a:prstGeom prst="rect">
            <a:avLst/>
          </a:prstGeom>
          <a:solidFill>
            <a:srgbClr val="93B97E"/>
          </a:solidFill>
          <a:ln>
            <a:noFill/>
          </a:ln>
        </p:spPr>
        <p:txBody>
          <a:bodyPr wrap="square" rtlCol="0">
            <a:spAutoFit/>
          </a:bodyPr>
          <a:lstStyle/>
          <a:p>
            <a:pPr algn="ctr"/>
            <a:r>
              <a:rPr lang="en-US" sz="2400" dirty="0">
                <a:solidFill>
                  <a:schemeClr val="bg1"/>
                </a:solidFill>
                <a:latin typeface="+mj-lt"/>
              </a:rPr>
              <a:t>EU 5G progress</a:t>
            </a:r>
          </a:p>
        </p:txBody>
      </p:sp>
      <p:sp>
        <p:nvSpPr>
          <p:cNvPr id="19" name="Rectangle 18">
            <a:extLst>
              <a:ext uri="{FF2B5EF4-FFF2-40B4-BE49-F238E27FC236}">
                <a16:creationId xmlns:a16="http://schemas.microsoft.com/office/drawing/2014/main" id="{CFFBCA26-8A60-D0E2-6D9D-F9383ADF9DDC}"/>
              </a:ext>
            </a:extLst>
          </p:cNvPr>
          <p:cNvSpPr/>
          <p:nvPr/>
        </p:nvSpPr>
        <p:spPr>
          <a:xfrm>
            <a:off x="0" y="0"/>
            <a:ext cx="12192000" cy="594867"/>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 name="Picture 20" descr="A picture containing icon&#10;&#10;Description automatically generated">
            <a:extLst>
              <a:ext uri="{FF2B5EF4-FFF2-40B4-BE49-F238E27FC236}">
                <a16:creationId xmlns:a16="http://schemas.microsoft.com/office/drawing/2014/main" id="{FD22572C-EA24-C496-F3BE-DFB8CAC12029}"/>
              </a:ext>
            </a:extLst>
          </p:cNvPr>
          <p:cNvPicPr>
            <a:picLocks noChangeAspect="1"/>
          </p:cNvPicPr>
          <p:nvPr/>
        </p:nvPicPr>
        <p:blipFill>
          <a:blip r:embed="rId4"/>
          <a:stretch>
            <a:fillRect/>
          </a:stretch>
        </p:blipFill>
        <p:spPr>
          <a:xfrm>
            <a:off x="147780" y="0"/>
            <a:ext cx="1200960" cy="557017"/>
          </a:xfrm>
          <a:prstGeom prst="rect">
            <a:avLst/>
          </a:prstGeom>
        </p:spPr>
      </p:pic>
      <p:sp>
        <p:nvSpPr>
          <p:cNvPr id="25" name="TextBox 24">
            <a:extLst>
              <a:ext uri="{FF2B5EF4-FFF2-40B4-BE49-F238E27FC236}">
                <a16:creationId xmlns:a16="http://schemas.microsoft.com/office/drawing/2014/main" id="{2BCF7305-2D96-8F8D-1A1E-A6F9F443F6ED}"/>
              </a:ext>
            </a:extLst>
          </p:cNvPr>
          <p:cNvSpPr txBox="1"/>
          <p:nvPr/>
        </p:nvSpPr>
        <p:spPr>
          <a:xfrm>
            <a:off x="1620642" y="117044"/>
            <a:ext cx="4357248" cy="369332"/>
          </a:xfrm>
          <a:prstGeom prst="rect">
            <a:avLst/>
          </a:prstGeom>
          <a:noFill/>
        </p:spPr>
        <p:txBody>
          <a:bodyPr wrap="square" rtlCol="0">
            <a:spAutoFit/>
          </a:bodyPr>
          <a:lstStyle/>
          <a:p>
            <a:r>
              <a:rPr lang="en-US" b="1" dirty="0">
                <a:solidFill>
                  <a:schemeClr val="bg1"/>
                </a:solidFill>
              </a:rPr>
              <a:t>EU Scoreboard</a:t>
            </a:r>
          </a:p>
        </p:txBody>
      </p:sp>
      <p:pic>
        <p:nvPicPr>
          <p:cNvPr id="10" name="Picture 2">
            <a:extLst>
              <a:ext uri="{FF2B5EF4-FFF2-40B4-BE49-F238E27FC236}">
                <a16:creationId xmlns:a16="http://schemas.microsoft.com/office/drawing/2014/main" id="{FFE41055-0B5E-F1CF-97EC-DAEFFBAE6D4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223921" y="172804"/>
            <a:ext cx="1352872" cy="365027"/>
          </a:xfrm>
          <a:prstGeom prst="rect">
            <a:avLst/>
          </a:prstGeom>
          <a:solidFill>
            <a:schemeClr val="accent1">
              <a:lumMod val="60000"/>
              <a:lumOff val="40000"/>
            </a:schemeClr>
          </a:solidFill>
        </p:spPr>
      </p:pic>
      <p:pic>
        <p:nvPicPr>
          <p:cNvPr id="13" name="Picture 4">
            <a:extLst>
              <a:ext uri="{FF2B5EF4-FFF2-40B4-BE49-F238E27FC236}">
                <a16:creationId xmlns:a16="http://schemas.microsoft.com/office/drawing/2014/main" id="{ACBB0957-BCA3-8042-3DDD-4BAEEFD45D3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706555" y="162809"/>
            <a:ext cx="918779" cy="344931"/>
          </a:xfrm>
          <a:prstGeom prst="rect">
            <a:avLst/>
          </a:prstGeom>
          <a:solidFill>
            <a:schemeClr val="accent1">
              <a:lumMod val="60000"/>
              <a:lumOff val="40000"/>
            </a:schemeClr>
          </a:solidFill>
        </p:spPr>
      </p:pic>
      <p:pic>
        <p:nvPicPr>
          <p:cNvPr id="18" name="Picture 6">
            <a:extLst>
              <a:ext uri="{FF2B5EF4-FFF2-40B4-BE49-F238E27FC236}">
                <a16:creationId xmlns:a16="http://schemas.microsoft.com/office/drawing/2014/main" id="{B5FAC48A-E12B-DB78-6563-0BDA3FE105D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122940" y="117044"/>
            <a:ext cx="971219" cy="365027"/>
          </a:xfrm>
          <a:prstGeom prst="rect">
            <a:avLst/>
          </a:prstGeom>
          <a:solidFill>
            <a:schemeClr val="accent1">
              <a:lumMod val="60000"/>
              <a:lumOff val="40000"/>
            </a:schemeClr>
          </a:solidFill>
        </p:spPr>
      </p:pic>
      <p:sp>
        <p:nvSpPr>
          <p:cNvPr id="2" name="TextBox 1">
            <a:extLst>
              <a:ext uri="{FF2B5EF4-FFF2-40B4-BE49-F238E27FC236}">
                <a16:creationId xmlns:a16="http://schemas.microsoft.com/office/drawing/2014/main" id="{4422E736-CAA3-C1AD-5233-75BBABF9A6D4}"/>
              </a:ext>
            </a:extLst>
          </p:cNvPr>
          <p:cNvSpPr txBox="1"/>
          <p:nvPr/>
        </p:nvSpPr>
        <p:spPr>
          <a:xfrm>
            <a:off x="965355" y="912100"/>
            <a:ext cx="6518809" cy="338554"/>
          </a:xfrm>
          <a:prstGeom prst="rect">
            <a:avLst/>
          </a:prstGeom>
          <a:noFill/>
        </p:spPr>
        <p:txBody>
          <a:bodyPr wrap="square" rtlCol="0">
            <a:spAutoFit/>
          </a:bodyPr>
          <a:lstStyle/>
          <a:p>
            <a:r>
              <a:rPr lang="en-GB" sz="1600" b="1" dirty="0">
                <a:solidFill>
                  <a:srgbClr val="93B97E"/>
                </a:solidFill>
              </a:rPr>
              <a:t>5G coverage of populated areas </a:t>
            </a:r>
            <a:r>
              <a:rPr lang="en-GB" sz="1400" dirty="0"/>
              <a:t>(All frequency bands combined)</a:t>
            </a:r>
            <a:r>
              <a:rPr lang="en-GB" sz="1400" baseline="30000" dirty="0"/>
              <a:t>4</a:t>
            </a:r>
          </a:p>
        </p:txBody>
      </p:sp>
      <p:sp>
        <p:nvSpPr>
          <p:cNvPr id="4" name="TextBox 3">
            <a:extLst>
              <a:ext uri="{FF2B5EF4-FFF2-40B4-BE49-F238E27FC236}">
                <a16:creationId xmlns:a16="http://schemas.microsoft.com/office/drawing/2014/main" id="{6DAE37CD-3FD0-EB08-E144-CF3C490A5423}"/>
              </a:ext>
            </a:extLst>
          </p:cNvPr>
          <p:cNvSpPr txBox="1"/>
          <p:nvPr/>
        </p:nvSpPr>
        <p:spPr>
          <a:xfrm>
            <a:off x="1620641" y="6544856"/>
            <a:ext cx="9981427" cy="261610"/>
          </a:xfrm>
          <a:prstGeom prst="rect">
            <a:avLst/>
          </a:prstGeom>
          <a:noFill/>
          <a:ln w="19050">
            <a:solidFill>
              <a:srgbClr val="93B97E"/>
            </a:solidFill>
          </a:ln>
        </p:spPr>
        <p:txBody>
          <a:bodyPr wrap="square" rtlCol="0">
            <a:spAutoFit/>
          </a:bodyPr>
          <a:lstStyle/>
          <a:p>
            <a:pPr algn="ctr"/>
            <a:r>
              <a:rPr lang="en-GB" sz="1100" dirty="0"/>
              <a:t>Reporting period: Up to end-2022; Next update planned for end-2023</a:t>
            </a:r>
          </a:p>
        </p:txBody>
      </p:sp>
    </p:spTree>
    <p:extLst>
      <p:ext uri="{BB962C8B-B14F-4D97-AF65-F5344CB8AC3E}">
        <p14:creationId xmlns:p14="http://schemas.microsoft.com/office/powerpoint/2010/main" val="37860071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24C8B82A-CED9-5BBB-3AC8-69D3B1C949F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7978" y="1392752"/>
            <a:ext cx="11177880" cy="5064977"/>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5248F0F9-1ED3-34F6-9C8A-3A9314E97513}"/>
              </a:ext>
            </a:extLst>
          </p:cNvPr>
          <p:cNvSpPr txBox="1"/>
          <p:nvPr/>
        </p:nvSpPr>
        <p:spPr>
          <a:xfrm rot="16200000">
            <a:off x="-2390760" y="3366119"/>
            <a:ext cx="5895809" cy="461665"/>
          </a:xfrm>
          <a:prstGeom prst="rect">
            <a:avLst/>
          </a:prstGeom>
          <a:solidFill>
            <a:srgbClr val="A47EB9"/>
          </a:solidFill>
          <a:ln>
            <a:noFill/>
          </a:ln>
        </p:spPr>
        <p:txBody>
          <a:bodyPr wrap="square" rtlCol="0">
            <a:spAutoFit/>
          </a:bodyPr>
          <a:lstStyle/>
          <a:p>
            <a:pPr algn="ctr"/>
            <a:r>
              <a:rPr lang="en-US" sz="2400" dirty="0">
                <a:solidFill>
                  <a:schemeClr val="bg1"/>
                </a:solidFill>
                <a:latin typeface="+mj-lt"/>
              </a:rPr>
              <a:t>EU 5G progress</a:t>
            </a:r>
          </a:p>
        </p:txBody>
      </p:sp>
      <p:sp>
        <p:nvSpPr>
          <p:cNvPr id="19" name="Rectangle 18">
            <a:extLst>
              <a:ext uri="{FF2B5EF4-FFF2-40B4-BE49-F238E27FC236}">
                <a16:creationId xmlns:a16="http://schemas.microsoft.com/office/drawing/2014/main" id="{CFFBCA26-8A60-D0E2-6D9D-F9383ADF9DDC}"/>
              </a:ext>
            </a:extLst>
          </p:cNvPr>
          <p:cNvSpPr/>
          <p:nvPr/>
        </p:nvSpPr>
        <p:spPr>
          <a:xfrm>
            <a:off x="0" y="0"/>
            <a:ext cx="12192000" cy="594867"/>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 name="Picture 20" descr="A picture containing icon&#10;&#10;Description automatically generated">
            <a:extLst>
              <a:ext uri="{FF2B5EF4-FFF2-40B4-BE49-F238E27FC236}">
                <a16:creationId xmlns:a16="http://schemas.microsoft.com/office/drawing/2014/main" id="{FD22572C-EA24-C496-F3BE-DFB8CAC12029}"/>
              </a:ext>
            </a:extLst>
          </p:cNvPr>
          <p:cNvPicPr>
            <a:picLocks noChangeAspect="1"/>
          </p:cNvPicPr>
          <p:nvPr/>
        </p:nvPicPr>
        <p:blipFill>
          <a:blip r:embed="rId4"/>
          <a:stretch>
            <a:fillRect/>
          </a:stretch>
        </p:blipFill>
        <p:spPr>
          <a:xfrm>
            <a:off x="147780" y="0"/>
            <a:ext cx="1200960" cy="557017"/>
          </a:xfrm>
          <a:prstGeom prst="rect">
            <a:avLst/>
          </a:prstGeom>
        </p:spPr>
      </p:pic>
      <p:sp>
        <p:nvSpPr>
          <p:cNvPr id="25" name="TextBox 24">
            <a:extLst>
              <a:ext uri="{FF2B5EF4-FFF2-40B4-BE49-F238E27FC236}">
                <a16:creationId xmlns:a16="http://schemas.microsoft.com/office/drawing/2014/main" id="{2BCF7305-2D96-8F8D-1A1E-A6F9F443F6ED}"/>
              </a:ext>
            </a:extLst>
          </p:cNvPr>
          <p:cNvSpPr txBox="1"/>
          <p:nvPr/>
        </p:nvSpPr>
        <p:spPr>
          <a:xfrm>
            <a:off x="1620642" y="117044"/>
            <a:ext cx="4357248" cy="369332"/>
          </a:xfrm>
          <a:prstGeom prst="rect">
            <a:avLst/>
          </a:prstGeom>
          <a:noFill/>
        </p:spPr>
        <p:txBody>
          <a:bodyPr wrap="square" rtlCol="0">
            <a:spAutoFit/>
          </a:bodyPr>
          <a:lstStyle/>
          <a:p>
            <a:r>
              <a:rPr lang="en-US" b="1" dirty="0">
                <a:solidFill>
                  <a:schemeClr val="bg1"/>
                </a:solidFill>
              </a:rPr>
              <a:t>EU Scoreboard</a:t>
            </a:r>
          </a:p>
        </p:txBody>
      </p:sp>
      <p:pic>
        <p:nvPicPr>
          <p:cNvPr id="10" name="Picture 2">
            <a:extLst>
              <a:ext uri="{FF2B5EF4-FFF2-40B4-BE49-F238E27FC236}">
                <a16:creationId xmlns:a16="http://schemas.microsoft.com/office/drawing/2014/main" id="{FFE41055-0B5E-F1CF-97EC-DAEFFBAE6D4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223921" y="172804"/>
            <a:ext cx="1352872" cy="365027"/>
          </a:xfrm>
          <a:prstGeom prst="rect">
            <a:avLst/>
          </a:prstGeom>
          <a:solidFill>
            <a:schemeClr val="accent1">
              <a:lumMod val="60000"/>
              <a:lumOff val="40000"/>
            </a:schemeClr>
          </a:solidFill>
        </p:spPr>
      </p:pic>
      <p:pic>
        <p:nvPicPr>
          <p:cNvPr id="13" name="Picture 4">
            <a:extLst>
              <a:ext uri="{FF2B5EF4-FFF2-40B4-BE49-F238E27FC236}">
                <a16:creationId xmlns:a16="http://schemas.microsoft.com/office/drawing/2014/main" id="{ACBB0957-BCA3-8042-3DDD-4BAEEFD45D3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706555" y="162809"/>
            <a:ext cx="918779" cy="344931"/>
          </a:xfrm>
          <a:prstGeom prst="rect">
            <a:avLst/>
          </a:prstGeom>
          <a:solidFill>
            <a:schemeClr val="accent1">
              <a:lumMod val="60000"/>
              <a:lumOff val="40000"/>
            </a:schemeClr>
          </a:solidFill>
        </p:spPr>
      </p:pic>
      <p:pic>
        <p:nvPicPr>
          <p:cNvPr id="18" name="Picture 6">
            <a:extLst>
              <a:ext uri="{FF2B5EF4-FFF2-40B4-BE49-F238E27FC236}">
                <a16:creationId xmlns:a16="http://schemas.microsoft.com/office/drawing/2014/main" id="{B5FAC48A-E12B-DB78-6563-0BDA3FE105D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122940" y="117044"/>
            <a:ext cx="971219" cy="365027"/>
          </a:xfrm>
          <a:prstGeom prst="rect">
            <a:avLst/>
          </a:prstGeom>
          <a:solidFill>
            <a:schemeClr val="accent1">
              <a:lumMod val="60000"/>
              <a:lumOff val="40000"/>
            </a:schemeClr>
          </a:solidFill>
        </p:spPr>
      </p:pic>
      <p:sp>
        <p:nvSpPr>
          <p:cNvPr id="2" name="TextBox 1">
            <a:extLst>
              <a:ext uri="{FF2B5EF4-FFF2-40B4-BE49-F238E27FC236}">
                <a16:creationId xmlns:a16="http://schemas.microsoft.com/office/drawing/2014/main" id="{4422E736-CAA3-C1AD-5233-75BBABF9A6D4}"/>
              </a:ext>
            </a:extLst>
          </p:cNvPr>
          <p:cNvSpPr txBox="1"/>
          <p:nvPr/>
        </p:nvSpPr>
        <p:spPr>
          <a:xfrm>
            <a:off x="965355" y="912100"/>
            <a:ext cx="6689813" cy="338554"/>
          </a:xfrm>
          <a:prstGeom prst="rect">
            <a:avLst/>
          </a:prstGeom>
          <a:noFill/>
        </p:spPr>
        <p:txBody>
          <a:bodyPr wrap="square" rtlCol="0">
            <a:spAutoFit/>
          </a:bodyPr>
          <a:lstStyle/>
          <a:p>
            <a:r>
              <a:rPr lang="en-GB" sz="1600" b="1" dirty="0">
                <a:solidFill>
                  <a:srgbClr val="A47EB9"/>
                </a:solidFill>
              </a:rPr>
              <a:t>5G base stations </a:t>
            </a:r>
            <a:r>
              <a:rPr lang="en-GB" sz="1400" dirty="0"/>
              <a:t>as a percentage of existing 4G base stations in Member States</a:t>
            </a:r>
            <a:r>
              <a:rPr lang="en-GB" sz="1400" baseline="30000" dirty="0"/>
              <a:t>5</a:t>
            </a:r>
          </a:p>
        </p:txBody>
      </p:sp>
      <p:sp>
        <p:nvSpPr>
          <p:cNvPr id="3" name="TextBox 2">
            <a:extLst>
              <a:ext uri="{FF2B5EF4-FFF2-40B4-BE49-F238E27FC236}">
                <a16:creationId xmlns:a16="http://schemas.microsoft.com/office/drawing/2014/main" id="{A2F941E6-0B72-6DF1-B089-9898B4175DAC}"/>
              </a:ext>
            </a:extLst>
          </p:cNvPr>
          <p:cNvSpPr txBox="1"/>
          <p:nvPr/>
        </p:nvSpPr>
        <p:spPr>
          <a:xfrm>
            <a:off x="1620641" y="6544856"/>
            <a:ext cx="9981427" cy="261610"/>
          </a:xfrm>
          <a:prstGeom prst="rect">
            <a:avLst/>
          </a:prstGeom>
          <a:noFill/>
          <a:ln w="19050">
            <a:solidFill>
              <a:srgbClr val="A47EB9"/>
            </a:solidFill>
          </a:ln>
        </p:spPr>
        <p:txBody>
          <a:bodyPr wrap="square" rtlCol="0">
            <a:spAutoFit/>
          </a:bodyPr>
          <a:lstStyle/>
          <a:p>
            <a:pPr algn="ctr"/>
            <a:r>
              <a:rPr lang="en-GB" sz="1100" dirty="0"/>
              <a:t>Reporting period: Majority of entries collected between Aug. – Oct. 2023; see footnote for more detail</a:t>
            </a:r>
          </a:p>
        </p:txBody>
      </p:sp>
    </p:spTree>
    <p:extLst>
      <p:ext uri="{BB962C8B-B14F-4D97-AF65-F5344CB8AC3E}">
        <p14:creationId xmlns:p14="http://schemas.microsoft.com/office/powerpoint/2010/main" val="25394456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a:extLst>
              <a:ext uri="{FF2B5EF4-FFF2-40B4-BE49-F238E27FC236}">
                <a16:creationId xmlns:a16="http://schemas.microsoft.com/office/drawing/2014/main" id="{B0218178-DB28-4630-9BD6-B481F12FA61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2166" y="1186453"/>
            <a:ext cx="11589834" cy="5245607"/>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5248F0F9-1ED3-34F6-9C8A-3A9314E97513}"/>
              </a:ext>
            </a:extLst>
          </p:cNvPr>
          <p:cNvSpPr txBox="1"/>
          <p:nvPr/>
        </p:nvSpPr>
        <p:spPr>
          <a:xfrm rot="16200000">
            <a:off x="-2390760" y="3366119"/>
            <a:ext cx="5895809" cy="461665"/>
          </a:xfrm>
          <a:prstGeom prst="rect">
            <a:avLst/>
          </a:prstGeom>
          <a:solidFill>
            <a:srgbClr val="A47EB9"/>
          </a:solidFill>
          <a:ln>
            <a:noFill/>
          </a:ln>
        </p:spPr>
        <p:txBody>
          <a:bodyPr wrap="square" rtlCol="0">
            <a:spAutoFit/>
          </a:bodyPr>
          <a:lstStyle/>
          <a:p>
            <a:pPr algn="ctr"/>
            <a:r>
              <a:rPr lang="en-US" sz="2400" dirty="0">
                <a:solidFill>
                  <a:schemeClr val="bg1"/>
                </a:solidFill>
                <a:latin typeface="+mj-lt"/>
              </a:rPr>
              <a:t>EU 5G progress</a:t>
            </a:r>
          </a:p>
        </p:txBody>
      </p:sp>
      <p:sp>
        <p:nvSpPr>
          <p:cNvPr id="19" name="Rectangle 18">
            <a:extLst>
              <a:ext uri="{FF2B5EF4-FFF2-40B4-BE49-F238E27FC236}">
                <a16:creationId xmlns:a16="http://schemas.microsoft.com/office/drawing/2014/main" id="{CFFBCA26-8A60-D0E2-6D9D-F9383ADF9DDC}"/>
              </a:ext>
            </a:extLst>
          </p:cNvPr>
          <p:cNvSpPr/>
          <p:nvPr/>
        </p:nvSpPr>
        <p:spPr>
          <a:xfrm>
            <a:off x="0" y="0"/>
            <a:ext cx="12192000" cy="594867"/>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 name="Picture 20" descr="A picture containing icon&#10;&#10;Description automatically generated">
            <a:extLst>
              <a:ext uri="{FF2B5EF4-FFF2-40B4-BE49-F238E27FC236}">
                <a16:creationId xmlns:a16="http://schemas.microsoft.com/office/drawing/2014/main" id="{FD22572C-EA24-C496-F3BE-DFB8CAC12029}"/>
              </a:ext>
            </a:extLst>
          </p:cNvPr>
          <p:cNvPicPr>
            <a:picLocks noChangeAspect="1"/>
          </p:cNvPicPr>
          <p:nvPr/>
        </p:nvPicPr>
        <p:blipFill>
          <a:blip r:embed="rId4"/>
          <a:stretch>
            <a:fillRect/>
          </a:stretch>
        </p:blipFill>
        <p:spPr>
          <a:xfrm>
            <a:off x="147780" y="0"/>
            <a:ext cx="1200960" cy="557017"/>
          </a:xfrm>
          <a:prstGeom prst="rect">
            <a:avLst/>
          </a:prstGeom>
        </p:spPr>
      </p:pic>
      <p:sp>
        <p:nvSpPr>
          <p:cNvPr id="25" name="TextBox 24">
            <a:extLst>
              <a:ext uri="{FF2B5EF4-FFF2-40B4-BE49-F238E27FC236}">
                <a16:creationId xmlns:a16="http://schemas.microsoft.com/office/drawing/2014/main" id="{2BCF7305-2D96-8F8D-1A1E-A6F9F443F6ED}"/>
              </a:ext>
            </a:extLst>
          </p:cNvPr>
          <p:cNvSpPr txBox="1"/>
          <p:nvPr/>
        </p:nvSpPr>
        <p:spPr>
          <a:xfrm>
            <a:off x="1620642" y="117044"/>
            <a:ext cx="4357248" cy="369332"/>
          </a:xfrm>
          <a:prstGeom prst="rect">
            <a:avLst/>
          </a:prstGeom>
          <a:noFill/>
        </p:spPr>
        <p:txBody>
          <a:bodyPr wrap="square" rtlCol="0">
            <a:spAutoFit/>
          </a:bodyPr>
          <a:lstStyle/>
          <a:p>
            <a:r>
              <a:rPr lang="en-US" b="1" dirty="0">
                <a:solidFill>
                  <a:schemeClr val="bg1"/>
                </a:solidFill>
              </a:rPr>
              <a:t>EU Scoreboard</a:t>
            </a:r>
          </a:p>
        </p:txBody>
      </p:sp>
      <p:pic>
        <p:nvPicPr>
          <p:cNvPr id="10" name="Picture 2">
            <a:extLst>
              <a:ext uri="{FF2B5EF4-FFF2-40B4-BE49-F238E27FC236}">
                <a16:creationId xmlns:a16="http://schemas.microsoft.com/office/drawing/2014/main" id="{FFE41055-0B5E-F1CF-97EC-DAEFFBAE6D4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223921" y="172804"/>
            <a:ext cx="1352872" cy="365027"/>
          </a:xfrm>
          <a:prstGeom prst="rect">
            <a:avLst/>
          </a:prstGeom>
          <a:solidFill>
            <a:schemeClr val="accent1">
              <a:lumMod val="60000"/>
              <a:lumOff val="40000"/>
            </a:schemeClr>
          </a:solidFill>
        </p:spPr>
      </p:pic>
      <p:pic>
        <p:nvPicPr>
          <p:cNvPr id="13" name="Picture 4">
            <a:extLst>
              <a:ext uri="{FF2B5EF4-FFF2-40B4-BE49-F238E27FC236}">
                <a16:creationId xmlns:a16="http://schemas.microsoft.com/office/drawing/2014/main" id="{ACBB0957-BCA3-8042-3DDD-4BAEEFD45D3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706555" y="162809"/>
            <a:ext cx="918779" cy="344931"/>
          </a:xfrm>
          <a:prstGeom prst="rect">
            <a:avLst/>
          </a:prstGeom>
          <a:solidFill>
            <a:schemeClr val="accent1">
              <a:lumMod val="60000"/>
              <a:lumOff val="40000"/>
            </a:schemeClr>
          </a:solidFill>
        </p:spPr>
      </p:pic>
      <p:pic>
        <p:nvPicPr>
          <p:cNvPr id="18" name="Picture 6">
            <a:extLst>
              <a:ext uri="{FF2B5EF4-FFF2-40B4-BE49-F238E27FC236}">
                <a16:creationId xmlns:a16="http://schemas.microsoft.com/office/drawing/2014/main" id="{B5FAC48A-E12B-DB78-6563-0BDA3FE105D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122940" y="117044"/>
            <a:ext cx="971219" cy="365027"/>
          </a:xfrm>
          <a:prstGeom prst="rect">
            <a:avLst/>
          </a:prstGeom>
          <a:solidFill>
            <a:schemeClr val="accent1">
              <a:lumMod val="60000"/>
              <a:lumOff val="40000"/>
            </a:schemeClr>
          </a:solidFill>
        </p:spPr>
      </p:pic>
      <p:sp>
        <p:nvSpPr>
          <p:cNvPr id="2" name="TextBox 1">
            <a:extLst>
              <a:ext uri="{FF2B5EF4-FFF2-40B4-BE49-F238E27FC236}">
                <a16:creationId xmlns:a16="http://schemas.microsoft.com/office/drawing/2014/main" id="{4422E736-CAA3-C1AD-5233-75BBABF9A6D4}"/>
              </a:ext>
            </a:extLst>
          </p:cNvPr>
          <p:cNvSpPr txBox="1"/>
          <p:nvPr/>
        </p:nvSpPr>
        <p:spPr>
          <a:xfrm>
            <a:off x="965355" y="912100"/>
            <a:ext cx="9741200" cy="338554"/>
          </a:xfrm>
          <a:prstGeom prst="rect">
            <a:avLst/>
          </a:prstGeom>
          <a:noFill/>
        </p:spPr>
        <p:txBody>
          <a:bodyPr wrap="square" rtlCol="0">
            <a:spAutoFit/>
          </a:bodyPr>
          <a:lstStyle/>
          <a:p>
            <a:r>
              <a:rPr lang="en-GB" sz="1600" b="1" dirty="0">
                <a:solidFill>
                  <a:srgbClr val="A47EB9"/>
                </a:solidFill>
              </a:rPr>
              <a:t>5G base stations </a:t>
            </a:r>
            <a:r>
              <a:rPr lang="en-GB" sz="1400" dirty="0"/>
              <a:t>as a percentage of existing 4G base stations in Member States compared to previous bi-annual report</a:t>
            </a:r>
            <a:r>
              <a:rPr lang="en-GB" sz="1400" baseline="30000" dirty="0"/>
              <a:t>5</a:t>
            </a:r>
          </a:p>
        </p:txBody>
      </p:sp>
      <p:sp>
        <p:nvSpPr>
          <p:cNvPr id="3" name="TextBox 2">
            <a:extLst>
              <a:ext uri="{FF2B5EF4-FFF2-40B4-BE49-F238E27FC236}">
                <a16:creationId xmlns:a16="http://schemas.microsoft.com/office/drawing/2014/main" id="{A2F941E6-0B72-6DF1-B089-9898B4175DAC}"/>
              </a:ext>
            </a:extLst>
          </p:cNvPr>
          <p:cNvSpPr txBox="1"/>
          <p:nvPr/>
        </p:nvSpPr>
        <p:spPr>
          <a:xfrm>
            <a:off x="1620641" y="6544856"/>
            <a:ext cx="9981427" cy="261610"/>
          </a:xfrm>
          <a:prstGeom prst="rect">
            <a:avLst/>
          </a:prstGeom>
          <a:noFill/>
          <a:ln w="19050">
            <a:solidFill>
              <a:srgbClr val="A47EB9"/>
            </a:solidFill>
          </a:ln>
        </p:spPr>
        <p:txBody>
          <a:bodyPr wrap="square" rtlCol="0">
            <a:spAutoFit/>
          </a:bodyPr>
          <a:lstStyle/>
          <a:p>
            <a:pPr algn="ctr"/>
            <a:r>
              <a:rPr lang="en-GB" sz="1100" dirty="0"/>
              <a:t>Reporting period: Majority of entries collected between Aug. – Oct. 2023; see footnote for more detail</a:t>
            </a:r>
          </a:p>
        </p:txBody>
      </p:sp>
    </p:spTree>
    <p:extLst>
      <p:ext uri="{BB962C8B-B14F-4D97-AF65-F5344CB8AC3E}">
        <p14:creationId xmlns:p14="http://schemas.microsoft.com/office/powerpoint/2010/main" val="15431260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CF5FB941-9A46-A59A-5CD9-BB1BE28A6EF8}"/>
              </a:ext>
            </a:extLst>
          </p:cNvPr>
          <p:cNvGrpSpPr/>
          <p:nvPr/>
        </p:nvGrpSpPr>
        <p:grpSpPr>
          <a:xfrm>
            <a:off x="0" y="0"/>
            <a:ext cx="12192000" cy="594867"/>
            <a:chOff x="0" y="0"/>
            <a:chExt cx="12192000" cy="594867"/>
          </a:xfrm>
          <a:solidFill>
            <a:schemeClr val="accent1">
              <a:lumMod val="60000"/>
              <a:lumOff val="40000"/>
            </a:schemeClr>
          </a:solidFill>
        </p:grpSpPr>
        <p:sp>
          <p:nvSpPr>
            <p:cNvPr id="20" name="Rectangle 19">
              <a:extLst>
                <a:ext uri="{FF2B5EF4-FFF2-40B4-BE49-F238E27FC236}">
                  <a16:creationId xmlns:a16="http://schemas.microsoft.com/office/drawing/2014/main" id="{2FEED284-6223-009D-6393-8F5AF8060357}"/>
                </a:ext>
              </a:extLst>
            </p:cNvPr>
            <p:cNvSpPr/>
            <p:nvPr/>
          </p:nvSpPr>
          <p:spPr>
            <a:xfrm>
              <a:off x="0" y="0"/>
              <a:ext cx="12192000" cy="59486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icture 13" descr="A picture containing icon&#10;&#10;Description automatically generated">
              <a:extLst>
                <a:ext uri="{FF2B5EF4-FFF2-40B4-BE49-F238E27FC236}">
                  <a16:creationId xmlns:a16="http://schemas.microsoft.com/office/drawing/2014/main" id="{04390FB5-B1B8-6E19-5375-BCB5BC262061}"/>
                </a:ext>
              </a:extLst>
            </p:cNvPr>
            <p:cNvPicPr>
              <a:picLocks noChangeAspect="1"/>
            </p:cNvPicPr>
            <p:nvPr/>
          </p:nvPicPr>
          <p:blipFill>
            <a:blip r:embed="rId2"/>
            <a:stretch>
              <a:fillRect/>
            </a:stretch>
          </p:blipFill>
          <p:spPr>
            <a:xfrm>
              <a:off x="147780" y="0"/>
              <a:ext cx="1200960" cy="557017"/>
            </a:xfrm>
            <a:prstGeom prst="rect">
              <a:avLst/>
            </a:prstGeom>
            <a:grpFill/>
          </p:spPr>
        </p:pic>
        <p:grpSp>
          <p:nvGrpSpPr>
            <p:cNvPr id="15" name="Group 14">
              <a:extLst>
                <a:ext uri="{FF2B5EF4-FFF2-40B4-BE49-F238E27FC236}">
                  <a16:creationId xmlns:a16="http://schemas.microsoft.com/office/drawing/2014/main" id="{4AC1A3E4-9292-C2F0-7A2B-001DA3503DAF}"/>
                </a:ext>
              </a:extLst>
            </p:cNvPr>
            <p:cNvGrpSpPr/>
            <p:nvPr/>
          </p:nvGrpSpPr>
          <p:grpSpPr>
            <a:xfrm>
              <a:off x="8122940" y="117044"/>
              <a:ext cx="3502394" cy="420787"/>
              <a:chOff x="6618846" y="6055386"/>
              <a:chExt cx="4777809" cy="588074"/>
            </a:xfrm>
            <a:grpFill/>
          </p:grpSpPr>
          <p:pic>
            <p:nvPicPr>
              <p:cNvPr id="16" name="Picture 2">
                <a:extLst>
                  <a:ext uri="{FF2B5EF4-FFF2-40B4-BE49-F238E27FC236}">
                    <a16:creationId xmlns:a16="http://schemas.microsoft.com/office/drawing/2014/main" id="{44FC90DF-2AE7-684D-1C38-1390445B25E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20755" y="6133314"/>
                <a:ext cx="1845528" cy="510146"/>
              </a:xfrm>
              <a:prstGeom prst="rect">
                <a:avLst/>
              </a:prstGeom>
              <a:grpFill/>
            </p:spPr>
          </p:pic>
          <p:pic>
            <p:nvPicPr>
              <p:cNvPr id="17" name="Picture 4">
                <a:extLst>
                  <a:ext uri="{FF2B5EF4-FFF2-40B4-BE49-F238E27FC236}">
                    <a16:creationId xmlns:a16="http://schemas.microsoft.com/office/drawing/2014/main" id="{EAD65E8F-5AAA-C096-2E7E-6B3BA543FA0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143298" y="6119345"/>
                <a:ext cx="1253357" cy="482061"/>
              </a:xfrm>
              <a:prstGeom prst="rect">
                <a:avLst/>
              </a:prstGeom>
              <a:grpFill/>
            </p:spPr>
          </p:pic>
          <p:pic>
            <p:nvPicPr>
              <p:cNvPr id="18" name="Picture 6">
                <a:extLst>
                  <a:ext uri="{FF2B5EF4-FFF2-40B4-BE49-F238E27FC236}">
                    <a16:creationId xmlns:a16="http://schemas.microsoft.com/office/drawing/2014/main" id="{45DA97B6-2797-BA01-B095-C7FC1761CB9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18846" y="6055386"/>
                <a:ext cx="1324894" cy="510146"/>
              </a:xfrm>
              <a:prstGeom prst="rect">
                <a:avLst/>
              </a:prstGeom>
              <a:grpFill/>
            </p:spPr>
          </p:pic>
        </p:grpSp>
        <p:sp>
          <p:nvSpPr>
            <p:cNvPr id="21" name="TextBox 20">
              <a:extLst>
                <a:ext uri="{FF2B5EF4-FFF2-40B4-BE49-F238E27FC236}">
                  <a16:creationId xmlns:a16="http://schemas.microsoft.com/office/drawing/2014/main" id="{B4CAC8D2-C88E-56A9-01BB-C1339E9F7A3C}"/>
                </a:ext>
              </a:extLst>
            </p:cNvPr>
            <p:cNvSpPr txBox="1"/>
            <p:nvPr/>
          </p:nvSpPr>
          <p:spPr>
            <a:xfrm>
              <a:off x="1620642" y="117044"/>
              <a:ext cx="4357248" cy="369332"/>
            </a:xfrm>
            <a:prstGeom prst="rect">
              <a:avLst/>
            </a:prstGeom>
            <a:grpFill/>
          </p:spPr>
          <p:txBody>
            <a:bodyPr wrap="square" rtlCol="0">
              <a:spAutoFit/>
            </a:bodyPr>
            <a:lstStyle/>
            <a:p>
              <a:r>
                <a:rPr lang="en-US" b="1" dirty="0">
                  <a:solidFill>
                    <a:schemeClr val="bg1"/>
                  </a:solidFill>
                </a:rPr>
                <a:t>EU 5G Corridors</a:t>
              </a:r>
            </a:p>
          </p:txBody>
        </p:sp>
      </p:grpSp>
      <p:sp>
        <p:nvSpPr>
          <p:cNvPr id="2" name="TextBox 1">
            <a:extLst>
              <a:ext uri="{FF2B5EF4-FFF2-40B4-BE49-F238E27FC236}">
                <a16:creationId xmlns:a16="http://schemas.microsoft.com/office/drawing/2014/main" id="{A76FE925-F719-592B-C8E3-C9D2AA8ADA80}"/>
              </a:ext>
            </a:extLst>
          </p:cNvPr>
          <p:cNvSpPr txBox="1"/>
          <p:nvPr/>
        </p:nvSpPr>
        <p:spPr>
          <a:xfrm>
            <a:off x="9094159" y="938713"/>
            <a:ext cx="2875050" cy="646331"/>
          </a:xfrm>
          <a:prstGeom prst="rect">
            <a:avLst/>
          </a:prstGeom>
          <a:noFill/>
        </p:spPr>
        <p:txBody>
          <a:bodyPr wrap="square" rtlCol="0">
            <a:spAutoFit/>
          </a:bodyPr>
          <a:lstStyle/>
          <a:p>
            <a:r>
              <a:rPr lang="en-US" b="1" dirty="0">
                <a:solidFill>
                  <a:srgbClr val="003399"/>
                </a:solidFill>
              </a:rPr>
              <a:t>7</a:t>
            </a:r>
            <a:r>
              <a:rPr lang="en-US" dirty="0"/>
              <a:t> </a:t>
            </a:r>
            <a:r>
              <a:rPr lang="en-US" sz="1400" dirty="0"/>
              <a:t>5G cross border works</a:t>
            </a:r>
          </a:p>
          <a:p>
            <a:r>
              <a:rPr lang="en-US" b="1" dirty="0">
                <a:solidFill>
                  <a:srgbClr val="003399"/>
                </a:solidFill>
              </a:rPr>
              <a:t>8 </a:t>
            </a:r>
            <a:r>
              <a:rPr lang="en-US" sz="1400" dirty="0"/>
              <a:t>5G cross border studies</a:t>
            </a:r>
          </a:p>
        </p:txBody>
      </p:sp>
      <p:sp>
        <p:nvSpPr>
          <p:cNvPr id="22" name="TextBox 21">
            <a:extLst>
              <a:ext uri="{FF2B5EF4-FFF2-40B4-BE49-F238E27FC236}">
                <a16:creationId xmlns:a16="http://schemas.microsoft.com/office/drawing/2014/main" id="{81DE6507-C804-FB01-2AC4-7CE8027649BF}"/>
              </a:ext>
            </a:extLst>
          </p:cNvPr>
          <p:cNvSpPr txBox="1"/>
          <p:nvPr/>
        </p:nvSpPr>
        <p:spPr>
          <a:xfrm rot="16200000">
            <a:off x="-2377211" y="3574680"/>
            <a:ext cx="5895807" cy="461665"/>
          </a:xfrm>
          <a:prstGeom prst="rect">
            <a:avLst/>
          </a:prstGeom>
          <a:solidFill>
            <a:srgbClr val="2068BB"/>
          </a:solidFill>
        </p:spPr>
        <p:txBody>
          <a:bodyPr wrap="square" rtlCol="0">
            <a:spAutoFit/>
          </a:bodyPr>
          <a:lstStyle/>
          <a:p>
            <a:pPr algn="ctr"/>
            <a:r>
              <a:rPr lang="en-US" sz="2400" dirty="0">
                <a:solidFill>
                  <a:schemeClr val="bg1"/>
                </a:solidFill>
                <a:latin typeface="+mj-lt"/>
              </a:rPr>
              <a:t>5G Corridors</a:t>
            </a:r>
          </a:p>
        </p:txBody>
      </p:sp>
      <p:sp>
        <p:nvSpPr>
          <p:cNvPr id="5" name="TextBox 4">
            <a:extLst>
              <a:ext uri="{FF2B5EF4-FFF2-40B4-BE49-F238E27FC236}">
                <a16:creationId xmlns:a16="http://schemas.microsoft.com/office/drawing/2014/main" id="{97F373B9-59DA-90B8-5C77-609F4EB02ABF}"/>
              </a:ext>
            </a:extLst>
          </p:cNvPr>
          <p:cNvSpPr txBox="1"/>
          <p:nvPr/>
        </p:nvSpPr>
        <p:spPr>
          <a:xfrm>
            <a:off x="1620641" y="6544856"/>
            <a:ext cx="9981427" cy="261610"/>
          </a:xfrm>
          <a:prstGeom prst="rect">
            <a:avLst/>
          </a:prstGeom>
          <a:noFill/>
          <a:ln w="19050">
            <a:solidFill>
              <a:schemeClr val="accent1"/>
            </a:solidFill>
          </a:ln>
        </p:spPr>
        <p:txBody>
          <a:bodyPr wrap="square" rtlCol="0">
            <a:spAutoFit/>
          </a:bodyPr>
          <a:lstStyle/>
          <a:p>
            <a:pPr algn="ctr"/>
            <a:r>
              <a:rPr lang="en-GB" sz="1100" dirty="0"/>
              <a:t>Reporting period: Up to end-2022</a:t>
            </a:r>
          </a:p>
        </p:txBody>
      </p:sp>
      <p:pic>
        <p:nvPicPr>
          <p:cNvPr id="7" name="Picture 6" descr="A map of europe with orange and green dots&#10;&#10;Description automatically generated">
            <a:extLst>
              <a:ext uri="{FF2B5EF4-FFF2-40B4-BE49-F238E27FC236}">
                <a16:creationId xmlns:a16="http://schemas.microsoft.com/office/drawing/2014/main" id="{BD327B52-8F19-ECD3-1F3C-265FA89E21C6}"/>
              </a:ext>
            </a:extLst>
          </p:cNvPr>
          <p:cNvPicPr>
            <a:picLocks noChangeAspect="1"/>
          </p:cNvPicPr>
          <p:nvPr/>
        </p:nvPicPr>
        <p:blipFill>
          <a:blip r:embed="rId6"/>
          <a:stretch>
            <a:fillRect/>
          </a:stretch>
        </p:blipFill>
        <p:spPr>
          <a:xfrm>
            <a:off x="922677" y="938713"/>
            <a:ext cx="8061835" cy="5458259"/>
          </a:xfrm>
          <a:prstGeom prst="rect">
            <a:avLst/>
          </a:prstGeom>
        </p:spPr>
      </p:pic>
    </p:spTree>
    <p:extLst>
      <p:ext uri="{BB962C8B-B14F-4D97-AF65-F5344CB8AC3E}">
        <p14:creationId xmlns:p14="http://schemas.microsoft.com/office/powerpoint/2010/main" val="37317729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2329D797-284C-2D8E-4C40-8941F0877BA0}"/>
              </a:ext>
            </a:extLst>
          </p:cNvPr>
          <p:cNvGrpSpPr/>
          <p:nvPr/>
        </p:nvGrpSpPr>
        <p:grpSpPr>
          <a:xfrm>
            <a:off x="0" y="0"/>
            <a:ext cx="12192000" cy="594867"/>
            <a:chOff x="0" y="0"/>
            <a:chExt cx="12192000" cy="594867"/>
          </a:xfrm>
          <a:solidFill>
            <a:schemeClr val="accent1">
              <a:lumMod val="60000"/>
              <a:lumOff val="40000"/>
            </a:schemeClr>
          </a:solidFill>
        </p:grpSpPr>
        <p:sp>
          <p:nvSpPr>
            <p:cNvPr id="5" name="Rectangle 4">
              <a:extLst>
                <a:ext uri="{FF2B5EF4-FFF2-40B4-BE49-F238E27FC236}">
                  <a16:creationId xmlns:a16="http://schemas.microsoft.com/office/drawing/2014/main" id="{0CD129DD-0DF6-656E-5ED4-E36989CC2DC3}"/>
                </a:ext>
              </a:extLst>
            </p:cNvPr>
            <p:cNvSpPr/>
            <p:nvPr/>
          </p:nvSpPr>
          <p:spPr>
            <a:xfrm>
              <a:off x="0" y="0"/>
              <a:ext cx="12192000" cy="59486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descr="A picture containing icon&#10;&#10;Description automatically generated">
              <a:extLst>
                <a:ext uri="{FF2B5EF4-FFF2-40B4-BE49-F238E27FC236}">
                  <a16:creationId xmlns:a16="http://schemas.microsoft.com/office/drawing/2014/main" id="{9C6253CE-D434-4ADA-3D20-67FC4DCC8C19}"/>
                </a:ext>
              </a:extLst>
            </p:cNvPr>
            <p:cNvPicPr>
              <a:picLocks noChangeAspect="1"/>
            </p:cNvPicPr>
            <p:nvPr/>
          </p:nvPicPr>
          <p:blipFill>
            <a:blip r:embed="rId2"/>
            <a:stretch>
              <a:fillRect/>
            </a:stretch>
          </p:blipFill>
          <p:spPr>
            <a:xfrm>
              <a:off x="147780" y="0"/>
              <a:ext cx="1200960" cy="557017"/>
            </a:xfrm>
            <a:prstGeom prst="rect">
              <a:avLst/>
            </a:prstGeom>
            <a:grpFill/>
          </p:spPr>
        </p:pic>
        <p:grpSp>
          <p:nvGrpSpPr>
            <p:cNvPr id="7" name="Group 6">
              <a:extLst>
                <a:ext uri="{FF2B5EF4-FFF2-40B4-BE49-F238E27FC236}">
                  <a16:creationId xmlns:a16="http://schemas.microsoft.com/office/drawing/2014/main" id="{2F0285CD-8F78-1B15-4331-3AFFE0CEAF22}"/>
                </a:ext>
              </a:extLst>
            </p:cNvPr>
            <p:cNvGrpSpPr/>
            <p:nvPr/>
          </p:nvGrpSpPr>
          <p:grpSpPr>
            <a:xfrm>
              <a:off x="8122940" y="117044"/>
              <a:ext cx="3502394" cy="420787"/>
              <a:chOff x="6618846" y="6055386"/>
              <a:chExt cx="4777809" cy="588074"/>
            </a:xfrm>
            <a:grpFill/>
          </p:grpSpPr>
          <p:pic>
            <p:nvPicPr>
              <p:cNvPr id="9" name="Picture 2">
                <a:extLst>
                  <a:ext uri="{FF2B5EF4-FFF2-40B4-BE49-F238E27FC236}">
                    <a16:creationId xmlns:a16="http://schemas.microsoft.com/office/drawing/2014/main" id="{6A5F0F03-035E-942A-CC72-40C94BE2E6A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20755" y="6133314"/>
                <a:ext cx="1845528" cy="510146"/>
              </a:xfrm>
              <a:prstGeom prst="rect">
                <a:avLst/>
              </a:prstGeom>
              <a:grpFill/>
            </p:spPr>
          </p:pic>
          <p:pic>
            <p:nvPicPr>
              <p:cNvPr id="10" name="Picture 4">
                <a:extLst>
                  <a:ext uri="{FF2B5EF4-FFF2-40B4-BE49-F238E27FC236}">
                    <a16:creationId xmlns:a16="http://schemas.microsoft.com/office/drawing/2014/main" id="{DB39AB8C-FBBF-6DC6-7706-C7F585063B2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143298" y="6119345"/>
                <a:ext cx="1253357" cy="482061"/>
              </a:xfrm>
              <a:prstGeom prst="rect">
                <a:avLst/>
              </a:prstGeom>
              <a:grpFill/>
            </p:spPr>
          </p:pic>
          <p:pic>
            <p:nvPicPr>
              <p:cNvPr id="11" name="Picture 6">
                <a:extLst>
                  <a:ext uri="{FF2B5EF4-FFF2-40B4-BE49-F238E27FC236}">
                    <a16:creationId xmlns:a16="http://schemas.microsoft.com/office/drawing/2014/main" id="{3EE6B748-21BB-61AA-017A-DF700DAC0ED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18846" y="6055386"/>
                <a:ext cx="1324894" cy="510146"/>
              </a:xfrm>
              <a:prstGeom prst="rect">
                <a:avLst/>
              </a:prstGeom>
              <a:grpFill/>
            </p:spPr>
          </p:pic>
        </p:grpSp>
        <p:sp>
          <p:nvSpPr>
            <p:cNvPr id="8" name="TextBox 7">
              <a:extLst>
                <a:ext uri="{FF2B5EF4-FFF2-40B4-BE49-F238E27FC236}">
                  <a16:creationId xmlns:a16="http://schemas.microsoft.com/office/drawing/2014/main" id="{B779C7FD-9FCB-0067-C4A8-396E6F72E91B}"/>
                </a:ext>
              </a:extLst>
            </p:cNvPr>
            <p:cNvSpPr txBox="1"/>
            <p:nvPr/>
          </p:nvSpPr>
          <p:spPr>
            <a:xfrm>
              <a:off x="1620642" y="117044"/>
              <a:ext cx="4357248" cy="369332"/>
            </a:xfrm>
            <a:prstGeom prst="rect">
              <a:avLst/>
            </a:prstGeom>
            <a:grpFill/>
          </p:spPr>
          <p:txBody>
            <a:bodyPr wrap="square" rtlCol="0">
              <a:spAutoFit/>
            </a:bodyPr>
            <a:lstStyle/>
            <a:p>
              <a:r>
                <a:rPr lang="en-US" b="1" dirty="0">
                  <a:solidFill>
                    <a:schemeClr val="bg1"/>
                  </a:solidFill>
                </a:rPr>
                <a:t>EU 5G Corridors</a:t>
              </a:r>
            </a:p>
          </p:txBody>
        </p:sp>
      </p:grpSp>
      <p:sp>
        <p:nvSpPr>
          <p:cNvPr id="12" name="TextBox 11">
            <a:extLst>
              <a:ext uri="{FF2B5EF4-FFF2-40B4-BE49-F238E27FC236}">
                <a16:creationId xmlns:a16="http://schemas.microsoft.com/office/drawing/2014/main" id="{15F80F2D-7B9B-9305-2BEA-034DE5B29BEE}"/>
              </a:ext>
            </a:extLst>
          </p:cNvPr>
          <p:cNvSpPr txBox="1"/>
          <p:nvPr/>
        </p:nvSpPr>
        <p:spPr>
          <a:xfrm rot="16200000">
            <a:off x="-2377211" y="3574680"/>
            <a:ext cx="5895807" cy="461665"/>
          </a:xfrm>
          <a:prstGeom prst="rect">
            <a:avLst/>
          </a:prstGeom>
          <a:solidFill>
            <a:srgbClr val="2068BB"/>
          </a:solidFill>
        </p:spPr>
        <p:txBody>
          <a:bodyPr wrap="square" rtlCol="0">
            <a:spAutoFit/>
          </a:bodyPr>
          <a:lstStyle/>
          <a:p>
            <a:pPr algn="ctr"/>
            <a:r>
              <a:rPr lang="en-US" sz="2400" dirty="0">
                <a:solidFill>
                  <a:schemeClr val="bg1"/>
                </a:solidFill>
                <a:latin typeface="+mj-lt"/>
              </a:rPr>
              <a:t>5G Corridors</a:t>
            </a:r>
          </a:p>
        </p:txBody>
      </p:sp>
      <p:sp>
        <p:nvSpPr>
          <p:cNvPr id="13" name="TextBox 12">
            <a:extLst>
              <a:ext uri="{FF2B5EF4-FFF2-40B4-BE49-F238E27FC236}">
                <a16:creationId xmlns:a16="http://schemas.microsoft.com/office/drawing/2014/main" id="{B84F3299-624E-C604-DE93-BB7F52FB6E50}"/>
              </a:ext>
            </a:extLst>
          </p:cNvPr>
          <p:cNvSpPr txBox="1"/>
          <p:nvPr/>
        </p:nvSpPr>
        <p:spPr>
          <a:xfrm>
            <a:off x="1620641" y="6544856"/>
            <a:ext cx="9981427" cy="261610"/>
          </a:xfrm>
          <a:prstGeom prst="rect">
            <a:avLst/>
          </a:prstGeom>
          <a:noFill/>
          <a:ln w="19050">
            <a:solidFill>
              <a:schemeClr val="accent1"/>
            </a:solidFill>
          </a:ln>
        </p:spPr>
        <p:txBody>
          <a:bodyPr wrap="square" rtlCol="0">
            <a:spAutoFit/>
          </a:bodyPr>
          <a:lstStyle/>
          <a:p>
            <a:pPr algn="ctr"/>
            <a:r>
              <a:rPr lang="en-GB" sz="1100" dirty="0"/>
              <a:t>Reporting period: Up to end-2022</a:t>
            </a:r>
          </a:p>
        </p:txBody>
      </p:sp>
      <p:pic>
        <p:nvPicPr>
          <p:cNvPr id="4098" name="Picture 2">
            <a:extLst>
              <a:ext uri="{FF2B5EF4-FFF2-40B4-BE49-F238E27FC236}">
                <a16:creationId xmlns:a16="http://schemas.microsoft.com/office/drawing/2014/main" id="{0F2A8D07-19E4-1E94-FAEE-9DD904463ACC}"/>
              </a:ext>
            </a:extLst>
          </p:cNvPr>
          <p:cNvPicPr>
            <a:picLocks noChangeAspect="1" noChangeArrowheads="1"/>
          </p:cNvPicPr>
          <p:nvPr/>
        </p:nvPicPr>
        <p:blipFill>
          <a:blip r:embed="rId6"/>
          <a:srcRect/>
          <a:stretch/>
        </p:blipFill>
        <p:spPr bwMode="auto">
          <a:xfrm>
            <a:off x="3694073" y="1902532"/>
            <a:ext cx="8158068" cy="3805960"/>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A709A421-E42D-C856-83E0-C1E901402B1F}"/>
              </a:ext>
            </a:extLst>
          </p:cNvPr>
          <p:cNvSpPr txBox="1"/>
          <p:nvPr/>
        </p:nvSpPr>
        <p:spPr>
          <a:xfrm>
            <a:off x="852902" y="2017142"/>
            <a:ext cx="2946364" cy="553998"/>
          </a:xfrm>
          <a:prstGeom prst="rect">
            <a:avLst/>
          </a:prstGeom>
          <a:noFill/>
        </p:spPr>
        <p:txBody>
          <a:bodyPr wrap="square" rtlCol="0">
            <a:spAutoFit/>
          </a:bodyPr>
          <a:lstStyle/>
          <a:p>
            <a:pPr algn="r"/>
            <a:r>
              <a:rPr lang="en-GB" sz="1600" b="1" dirty="0">
                <a:solidFill>
                  <a:srgbClr val="2068BB"/>
                </a:solidFill>
              </a:rPr>
              <a:t>Committed investment </a:t>
            </a:r>
            <a:r>
              <a:rPr lang="en-GB" sz="1400" dirty="0"/>
              <a:t>in 5G cross-border deployment</a:t>
            </a:r>
          </a:p>
        </p:txBody>
      </p:sp>
    </p:spTree>
    <p:extLst>
      <p:ext uri="{BB962C8B-B14F-4D97-AF65-F5344CB8AC3E}">
        <p14:creationId xmlns:p14="http://schemas.microsoft.com/office/powerpoint/2010/main" val="7017314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0">
            <a:extLst>
              <a:ext uri="{FF2B5EF4-FFF2-40B4-BE49-F238E27FC236}">
                <a16:creationId xmlns:a16="http://schemas.microsoft.com/office/drawing/2014/main" id="{B4CAC8D2-C88E-56A9-01BB-C1339E9F7A3C}"/>
              </a:ext>
            </a:extLst>
          </p:cNvPr>
          <p:cNvSpPr txBox="1"/>
          <p:nvPr/>
        </p:nvSpPr>
        <p:spPr>
          <a:xfrm>
            <a:off x="1620642" y="117044"/>
            <a:ext cx="4357248" cy="369332"/>
          </a:xfrm>
          <a:prstGeom prst="rect">
            <a:avLst/>
          </a:prstGeom>
          <a:noFill/>
        </p:spPr>
        <p:txBody>
          <a:bodyPr wrap="square" rtlCol="0">
            <a:spAutoFit/>
          </a:bodyPr>
          <a:lstStyle/>
          <a:p>
            <a:r>
              <a:rPr lang="en-US" b="1" dirty="0">
                <a:solidFill>
                  <a:schemeClr val="bg1"/>
                </a:solidFill>
              </a:rPr>
              <a:t>International Scoreboard</a:t>
            </a:r>
          </a:p>
        </p:txBody>
      </p:sp>
      <p:sp>
        <p:nvSpPr>
          <p:cNvPr id="30" name="TextBox 29">
            <a:extLst>
              <a:ext uri="{FF2B5EF4-FFF2-40B4-BE49-F238E27FC236}">
                <a16:creationId xmlns:a16="http://schemas.microsoft.com/office/drawing/2014/main" id="{E66DA0C1-0931-480A-31EF-A6A2B24EBE4C}"/>
              </a:ext>
            </a:extLst>
          </p:cNvPr>
          <p:cNvSpPr txBox="1"/>
          <p:nvPr/>
        </p:nvSpPr>
        <p:spPr>
          <a:xfrm>
            <a:off x="1233944" y="871705"/>
            <a:ext cx="5130644" cy="338554"/>
          </a:xfrm>
          <a:prstGeom prst="rect">
            <a:avLst/>
          </a:prstGeom>
          <a:noFill/>
        </p:spPr>
        <p:txBody>
          <a:bodyPr wrap="square" rtlCol="0">
            <a:spAutoFit/>
          </a:bodyPr>
          <a:lstStyle/>
          <a:p>
            <a:r>
              <a:rPr lang="en-GB" sz="1600" b="1" dirty="0">
                <a:solidFill>
                  <a:srgbClr val="8FB178"/>
                </a:solidFill>
              </a:rPr>
              <a:t>Comparison of 5G rollout</a:t>
            </a:r>
            <a:r>
              <a:rPr lang="en-GB" sz="1600" b="1" dirty="0">
                <a:solidFill>
                  <a:srgbClr val="D4A861"/>
                </a:solidFill>
              </a:rPr>
              <a:t> </a:t>
            </a:r>
            <a:r>
              <a:rPr lang="en-GB" sz="1400" dirty="0"/>
              <a:t>in international markets</a:t>
            </a:r>
            <a:r>
              <a:rPr lang="en-GB" sz="1400" baseline="30000" dirty="0"/>
              <a:t>6</a:t>
            </a:r>
          </a:p>
        </p:txBody>
      </p:sp>
      <p:grpSp>
        <p:nvGrpSpPr>
          <p:cNvPr id="31" name="Group 30">
            <a:extLst>
              <a:ext uri="{FF2B5EF4-FFF2-40B4-BE49-F238E27FC236}">
                <a16:creationId xmlns:a16="http://schemas.microsoft.com/office/drawing/2014/main" id="{EC11640B-A6F5-8A7B-1D61-916061558CB9}"/>
              </a:ext>
            </a:extLst>
          </p:cNvPr>
          <p:cNvGrpSpPr/>
          <p:nvPr/>
        </p:nvGrpSpPr>
        <p:grpSpPr>
          <a:xfrm>
            <a:off x="0" y="0"/>
            <a:ext cx="12192000" cy="594867"/>
            <a:chOff x="0" y="0"/>
            <a:chExt cx="12192000" cy="594867"/>
          </a:xfrm>
          <a:solidFill>
            <a:schemeClr val="accent1">
              <a:lumMod val="60000"/>
              <a:lumOff val="40000"/>
            </a:schemeClr>
          </a:solidFill>
        </p:grpSpPr>
        <p:sp>
          <p:nvSpPr>
            <p:cNvPr id="32" name="Rectangle 31">
              <a:extLst>
                <a:ext uri="{FF2B5EF4-FFF2-40B4-BE49-F238E27FC236}">
                  <a16:creationId xmlns:a16="http://schemas.microsoft.com/office/drawing/2014/main" id="{3E525CBA-1A36-7C98-3606-DC2CE9F83FE4}"/>
                </a:ext>
              </a:extLst>
            </p:cNvPr>
            <p:cNvSpPr/>
            <p:nvPr/>
          </p:nvSpPr>
          <p:spPr>
            <a:xfrm>
              <a:off x="0" y="0"/>
              <a:ext cx="12192000" cy="59486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3" name="Picture 32" descr="A picture containing icon&#10;&#10;Description automatically generated">
              <a:extLst>
                <a:ext uri="{FF2B5EF4-FFF2-40B4-BE49-F238E27FC236}">
                  <a16:creationId xmlns:a16="http://schemas.microsoft.com/office/drawing/2014/main" id="{6CEFB075-0108-BC30-4493-E8FFE4D2C238}"/>
                </a:ext>
              </a:extLst>
            </p:cNvPr>
            <p:cNvPicPr>
              <a:picLocks noChangeAspect="1"/>
            </p:cNvPicPr>
            <p:nvPr/>
          </p:nvPicPr>
          <p:blipFill>
            <a:blip r:embed="rId2"/>
            <a:stretch>
              <a:fillRect/>
            </a:stretch>
          </p:blipFill>
          <p:spPr>
            <a:xfrm>
              <a:off x="147780" y="0"/>
              <a:ext cx="1200960" cy="557017"/>
            </a:xfrm>
            <a:prstGeom prst="rect">
              <a:avLst/>
            </a:prstGeom>
            <a:grpFill/>
          </p:spPr>
        </p:pic>
        <p:grpSp>
          <p:nvGrpSpPr>
            <p:cNvPr id="34" name="Group 33">
              <a:extLst>
                <a:ext uri="{FF2B5EF4-FFF2-40B4-BE49-F238E27FC236}">
                  <a16:creationId xmlns:a16="http://schemas.microsoft.com/office/drawing/2014/main" id="{F0A85BA0-B604-26B9-A381-FC2617F920FC}"/>
                </a:ext>
              </a:extLst>
            </p:cNvPr>
            <p:cNvGrpSpPr/>
            <p:nvPr/>
          </p:nvGrpSpPr>
          <p:grpSpPr>
            <a:xfrm>
              <a:off x="8122940" y="117044"/>
              <a:ext cx="3502394" cy="420787"/>
              <a:chOff x="6618846" y="6055386"/>
              <a:chExt cx="4777809" cy="588074"/>
            </a:xfrm>
            <a:grpFill/>
          </p:grpSpPr>
          <p:pic>
            <p:nvPicPr>
              <p:cNvPr id="36" name="Picture 2">
                <a:extLst>
                  <a:ext uri="{FF2B5EF4-FFF2-40B4-BE49-F238E27FC236}">
                    <a16:creationId xmlns:a16="http://schemas.microsoft.com/office/drawing/2014/main" id="{E7362F7F-8D4F-B6E0-60F6-B748F860FC8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20755" y="6133314"/>
                <a:ext cx="1845528" cy="510146"/>
              </a:xfrm>
              <a:prstGeom prst="rect">
                <a:avLst/>
              </a:prstGeom>
              <a:grpFill/>
            </p:spPr>
          </p:pic>
          <p:pic>
            <p:nvPicPr>
              <p:cNvPr id="37" name="Picture 4">
                <a:extLst>
                  <a:ext uri="{FF2B5EF4-FFF2-40B4-BE49-F238E27FC236}">
                    <a16:creationId xmlns:a16="http://schemas.microsoft.com/office/drawing/2014/main" id="{710E9A54-D974-338F-0AC8-BE70AC42A98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143298" y="6119345"/>
                <a:ext cx="1253357" cy="482061"/>
              </a:xfrm>
              <a:prstGeom prst="rect">
                <a:avLst/>
              </a:prstGeom>
              <a:grpFill/>
            </p:spPr>
          </p:pic>
          <p:pic>
            <p:nvPicPr>
              <p:cNvPr id="38" name="Picture 6">
                <a:extLst>
                  <a:ext uri="{FF2B5EF4-FFF2-40B4-BE49-F238E27FC236}">
                    <a16:creationId xmlns:a16="http://schemas.microsoft.com/office/drawing/2014/main" id="{9EB26F00-0812-2A6A-5188-8BB8999A22D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18846" y="6055386"/>
                <a:ext cx="1324894" cy="510146"/>
              </a:xfrm>
              <a:prstGeom prst="rect">
                <a:avLst/>
              </a:prstGeom>
              <a:grpFill/>
            </p:spPr>
          </p:pic>
        </p:grpSp>
        <p:sp>
          <p:nvSpPr>
            <p:cNvPr id="35" name="TextBox 34">
              <a:extLst>
                <a:ext uri="{FF2B5EF4-FFF2-40B4-BE49-F238E27FC236}">
                  <a16:creationId xmlns:a16="http://schemas.microsoft.com/office/drawing/2014/main" id="{5C168A66-A591-1330-5A0F-EBF91E784BA8}"/>
                </a:ext>
              </a:extLst>
            </p:cNvPr>
            <p:cNvSpPr txBox="1"/>
            <p:nvPr/>
          </p:nvSpPr>
          <p:spPr>
            <a:xfrm>
              <a:off x="1620642" y="117044"/>
              <a:ext cx="4357248" cy="369332"/>
            </a:xfrm>
            <a:prstGeom prst="rect">
              <a:avLst/>
            </a:prstGeom>
            <a:grpFill/>
          </p:spPr>
          <p:txBody>
            <a:bodyPr wrap="square" rtlCol="0">
              <a:spAutoFit/>
            </a:bodyPr>
            <a:lstStyle/>
            <a:p>
              <a:r>
                <a:rPr lang="en-US" b="1" dirty="0">
                  <a:solidFill>
                    <a:schemeClr val="bg1"/>
                  </a:solidFill>
                </a:rPr>
                <a:t>International Scoreboard</a:t>
              </a:r>
            </a:p>
          </p:txBody>
        </p:sp>
      </p:grpSp>
      <p:sp>
        <p:nvSpPr>
          <p:cNvPr id="44" name="TextBox 43">
            <a:extLst>
              <a:ext uri="{FF2B5EF4-FFF2-40B4-BE49-F238E27FC236}">
                <a16:creationId xmlns:a16="http://schemas.microsoft.com/office/drawing/2014/main" id="{1BAD889D-BC83-5A36-6CA3-986BA65EECA3}"/>
              </a:ext>
            </a:extLst>
          </p:cNvPr>
          <p:cNvSpPr txBox="1"/>
          <p:nvPr/>
        </p:nvSpPr>
        <p:spPr>
          <a:xfrm rot="16200000">
            <a:off x="-2377211" y="3574680"/>
            <a:ext cx="5895807" cy="461665"/>
          </a:xfrm>
          <a:prstGeom prst="rect">
            <a:avLst/>
          </a:prstGeom>
          <a:solidFill>
            <a:srgbClr val="8FB178"/>
          </a:solidFill>
        </p:spPr>
        <p:txBody>
          <a:bodyPr wrap="square" rtlCol="0">
            <a:spAutoFit/>
          </a:bodyPr>
          <a:lstStyle/>
          <a:p>
            <a:pPr algn="ctr"/>
            <a:r>
              <a:rPr lang="en-US" sz="2400" dirty="0">
                <a:solidFill>
                  <a:schemeClr val="bg1"/>
                </a:solidFill>
                <a:latin typeface="+mj-lt"/>
              </a:rPr>
              <a:t>5G rollout</a:t>
            </a:r>
          </a:p>
        </p:txBody>
      </p:sp>
      <p:sp>
        <p:nvSpPr>
          <p:cNvPr id="2" name="TextBox 1">
            <a:extLst>
              <a:ext uri="{FF2B5EF4-FFF2-40B4-BE49-F238E27FC236}">
                <a16:creationId xmlns:a16="http://schemas.microsoft.com/office/drawing/2014/main" id="{6A3ED38D-5307-74CA-063E-9532F0D1C3B1}"/>
              </a:ext>
            </a:extLst>
          </p:cNvPr>
          <p:cNvSpPr txBox="1"/>
          <p:nvPr/>
        </p:nvSpPr>
        <p:spPr>
          <a:xfrm>
            <a:off x="1137425" y="6459669"/>
            <a:ext cx="10816682" cy="261610"/>
          </a:xfrm>
          <a:prstGeom prst="rect">
            <a:avLst/>
          </a:prstGeom>
          <a:noFill/>
          <a:ln w="19050">
            <a:solidFill>
              <a:srgbClr val="93B97E"/>
            </a:solidFill>
          </a:ln>
        </p:spPr>
        <p:txBody>
          <a:bodyPr wrap="square" rtlCol="0">
            <a:spAutoFit/>
          </a:bodyPr>
          <a:lstStyle/>
          <a:p>
            <a:pPr algn="ctr"/>
            <a:r>
              <a:rPr lang="en-GB" sz="1100" dirty="0"/>
              <a:t>Reporting period: 5G base station data collected between July 2022 – July 2023; Population data collected July 2023; 5G subscriber data collected between July 2022- July 2023</a:t>
            </a:r>
          </a:p>
        </p:txBody>
      </p:sp>
      <p:pic>
        <p:nvPicPr>
          <p:cNvPr id="4" name="Picture 3" descr="A table with flags on it&#10;&#10;Description automatically generated">
            <a:extLst>
              <a:ext uri="{FF2B5EF4-FFF2-40B4-BE49-F238E27FC236}">
                <a16:creationId xmlns:a16="http://schemas.microsoft.com/office/drawing/2014/main" id="{925152C4-E7E9-7E30-04D4-EFB2B301FAB3}"/>
              </a:ext>
            </a:extLst>
          </p:cNvPr>
          <p:cNvPicPr>
            <a:picLocks noChangeAspect="1"/>
          </p:cNvPicPr>
          <p:nvPr/>
        </p:nvPicPr>
        <p:blipFill>
          <a:blip r:embed="rId6"/>
          <a:stretch>
            <a:fillRect/>
          </a:stretch>
        </p:blipFill>
        <p:spPr>
          <a:xfrm>
            <a:off x="931985" y="1210259"/>
            <a:ext cx="11022122" cy="5062012"/>
          </a:xfrm>
          <a:prstGeom prst="rect">
            <a:avLst/>
          </a:prstGeom>
        </p:spPr>
      </p:pic>
    </p:spTree>
    <p:extLst>
      <p:ext uri="{BB962C8B-B14F-4D97-AF65-F5344CB8AC3E}">
        <p14:creationId xmlns:p14="http://schemas.microsoft.com/office/powerpoint/2010/main" val="9331161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a:extLst>
              <a:ext uri="{FF2B5EF4-FFF2-40B4-BE49-F238E27FC236}">
                <a16:creationId xmlns:a16="http://schemas.microsoft.com/office/drawing/2014/main" id="{A293367D-BA00-FDF2-7569-5CB5749AE40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4834" y="2074127"/>
            <a:ext cx="5877873" cy="3599208"/>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a:extLst>
              <a:ext uri="{FF2B5EF4-FFF2-40B4-BE49-F238E27FC236}">
                <a16:creationId xmlns:a16="http://schemas.microsoft.com/office/drawing/2014/main" id="{B4CAC8D2-C88E-56A9-01BB-C1339E9F7A3C}"/>
              </a:ext>
            </a:extLst>
          </p:cNvPr>
          <p:cNvSpPr txBox="1"/>
          <p:nvPr/>
        </p:nvSpPr>
        <p:spPr>
          <a:xfrm>
            <a:off x="1620642" y="117044"/>
            <a:ext cx="4357248" cy="369332"/>
          </a:xfrm>
          <a:prstGeom prst="rect">
            <a:avLst/>
          </a:prstGeom>
          <a:noFill/>
        </p:spPr>
        <p:txBody>
          <a:bodyPr wrap="square" rtlCol="0">
            <a:spAutoFit/>
          </a:bodyPr>
          <a:lstStyle/>
          <a:p>
            <a:r>
              <a:rPr lang="en-US" b="1" dirty="0">
                <a:solidFill>
                  <a:schemeClr val="bg1"/>
                </a:solidFill>
              </a:rPr>
              <a:t>International Scoreboard</a:t>
            </a:r>
          </a:p>
        </p:txBody>
      </p:sp>
      <p:sp>
        <p:nvSpPr>
          <p:cNvPr id="29" name="TextBox 28">
            <a:extLst>
              <a:ext uri="{FF2B5EF4-FFF2-40B4-BE49-F238E27FC236}">
                <a16:creationId xmlns:a16="http://schemas.microsoft.com/office/drawing/2014/main" id="{FFC60E7D-E4DD-3E22-DDDE-4E81FBFDA855}"/>
              </a:ext>
            </a:extLst>
          </p:cNvPr>
          <p:cNvSpPr txBox="1"/>
          <p:nvPr/>
        </p:nvSpPr>
        <p:spPr>
          <a:xfrm>
            <a:off x="6460486" y="1493997"/>
            <a:ext cx="5109519" cy="307777"/>
          </a:xfrm>
          <a:prstGeom prst="rect">
            <a:avLst/>
          </a:prstGeom>
          <a:noFill/>
        </p:spPr>
        <p:txBody>
          <a:bodyPr wrap="square" rtlCol="0">
            <a:spAutoFit/>
          </a:bodyPr>
          <a:lstStyle/>
          <a:p>
            <a:r>
              <a:rPr lang="en-GB" sz="1400" b="1" dirty="0">
                <a:solidFill>
                  <a:srgbClr val="D4A861"/>
                </a:solidFill>
              </a:rPr>
              <a:t>Authorised 5G spectrum </a:t>
            </a:r>
            <a:r>
              <a:rPr lang="en-GB" sz="1200" dirty="0"/>
              <a:t>in international markets</a:t>
            </a:r>
            <a:r>
              <a:rPr lang="en-GB" sz="1200" baseline="30000" dirty="0"/>
              <a:t>7</a:t>
            </a:r>
          </a:p>
        </p:txBody>
      </p:sp>
      <p:grpSp>
        <p:nvGrpSpPr>
          <p:cNvPr id="31" name="Group 30">
            <a:extLst>
              <a:ext uri="{FF2B5EF4-FFF2-40B4-BE49-F238E27FC236}">
                <a16:creationId xmlns:a16="http://schemas.microsoft.com/office/drawing/2014/main" id="{EC11640B-A6F5-8A7B-1D61-916061558CB9}"/>
              </a:ext>
            </a:extLst>
          </p:cNvPr>
          <p:cNvGrpSpPr/>
          <p:nvPr/>
        </p:nvGrpSpPr>
        <p:grpSpPr>
          <a:xfrm>
            <a:off x="0" y="0"/>
            <a:ext cx="12192000" cy="594867"/>
            <a:chOff x="0" y="0"/>
            <a:chExt cx="12192000" cy="594867"/>
          </a:xfrm>
        </p:grpSpPr>
        <p:sp>
          <p:nvSpPr>
            <p:cNvPr id="32" name="Rectangle 31">
              <a:extLst>
                <a:ext uri="{FF2B5EF4-FFF2-40B4-BE49-F238E27FC236}">
                  <a16:creationId xmlns:a16="http://schemas.microsoft.com/office/drawing/2014/main" id="{3E525CBA-1A36-7C98-3606-DC2CE9F83FE4}"/>
                </a:ext>
              </a:extLst>
            </p:cNvPr>
            <p:cNvSpPr/>
            <p:nvPr/>
          </p:nvSpPr>
          <p:spPr>
            <a:xfrm>
              <a:off x="0" y="0"/>
              <a:ext cx="12192000" cy="594867"/>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3" name="Picture 32" descr="A picture containing icon&#10;&#10;Description automatically generated">
              <a:extLst>
                <a:ext uri="{FF2B5EF4-FFF2-40B4-BE49-F238E27FC236}">
                  <a16:creationId xmlns:a16="http://schemas.microsoft.com/office/drawing/2014/main" id="{6CEFB075-0108-BC30-4493-E8FFE4D2C238}"/>
                </a:ext>
              </a:extLst>
            </p:cNvPr>
            <p:cNvPicPr>
              <a:picLocks noChangeAspect="1"/>
            </p:cNvPicPr>
            <p:nvPr/>
          </p:nvPicPr>
          <p:blipFill>
            <a:blip r:embed="rId3"/>
            <a:stretch>
              <a:fillRect/>
            </a:stretch>
          </p:blipFill>
          <p:spPr>
            <a:xfrm>
              <a:off x="147780" y="0"/>
              <a:ext cx="1200960" cy="557017"/>
            </a:xfrm>
            <a:prstGeom prst="rect">
              <a:avLst/>
            </a:prstGeom>
          </p:spPr>
        </p:pic>
        <p:grpSp>
          <p:nvGrpSpPr>
            <p:cNvPr id="34" name="Group 33">
              <a:extLst>
                <a:ext uri="{FF2B5EF4-FFF2-40B4-BE49-F238E27FC236}">
                  <a16:creationId xmlns:a16="http://schemas.microsoft.com/office/drawing/2014/main" id="{F0A85BA0-B604-26B9-A381-FC2617F920FC}"/>
                </a:ext>
              </a:extLst>
            </p:cNvPr>
            <p:cNvGrpSpPr/>
            <p:nvPr/>
          </p:nvGrpSpPr>
          <p:grpSpPr>
            <a:xfrm>
              <a:off x="8122940" y="117044"/>
              <a:ext cx="3502394" cy="420787"/>
              <a:chOff x="6618846" y="6055386"/>
              <a:chExt cx="4777809" cy="588074"/>
            </a:xfrm>
          </p:grpSpPr>
          <p:pic>
            <p:nvPicPr>
              <p:cNvPr id="36" name="Picture 2">
                <a:extLst>
                  <a:ext uri="{FF2B5EF4-FFF2-40B4-BE49-F238E27FC236}">
                    <a16:creationId xmlns:a16="http://schemas.microsoft.com/office/drawing/2014/main" id="{E7362F7F-8D4F-B6E0-60F6-B748F860FC8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20755" y="6133314"/>
                <a:ext cx="1845528" cy="510146"/>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4">
                <a:extLst>
                  <a:ext uri="{FF2B5EF4-FFF2-40B4-BE49-F238E27FC236}">
                    <a16:creationId xmlns:a16="http://schemas.microsoft.com/office/drawing/2014/main" id="{710E9A54-D974-338F-0AC8-BE70AC42A98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143298" y="6119345"/>
                <a:ext cx="1253357" cy="482061"/>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6">
                <a:extLst>
                  <a:ext uri="{FF2B5EF4-FFF2-40B4-BE49-F238E27FC236}">
                    <a16:creationId xmlns:a16="http://schemas.microsoft.com/office/drawing/2014/main" id="{9EB26F00-0812-2A6A-5188-8BB8999A22D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618846" y="6055386"/>
                <a:ext cx="1324894" cy="510146"/>
              </a:xfrm>
              <a:prstGeom prst="rect">
                <a:avLst/>
              </a:prstGeom>
              <a:noFill/>
              <a:extLst>
                <a:ext uri="{909E8E84-426E-40DD-AFC4-6F175D3DCCD1}">
                  <a14:hiddenFill xmlns:a14="http://schemas.microsoft.com/office/drawing/2010/main">
                    <a:solidFill>
                      <a:srgbClr val="FFFFFF"/>
                    </a:solidFill>
                  </a14:hiddenFill>
                </a:ext>
              </a:extLst>
            </p:spPr>
          </p:pic>
        </p:grpSp>
        <p:sp>
          <p:nvSpPr>
            <p:cNvPr id="35" name="TextBox 34">
              <a:extLst>
                <a:ext uri="{FF2B5EF4-FFF2-40B4-BE49-F238E27FC236}">
                  <a16:creationId xmlns:a16="http://schemas.microsoft.com/office/drawing/2014/main" id="{5C168A66-A591-1330-5A0F-EBF91E784BA8}"/>
                </a:ext>
              </a:extLst>
            </p:cNvPr>
            <p:cNvSpPr txBox="1"/>
            <p:nvPr/>
          </p:nvSpPr>
          <p:spPr>
            <a:xfrm>
              <a:off x="1620642" y="117044"/>
              <a:ext cx="4357248" cy="369332"/>
            </a:xfrm>
            <a:prstGeom prst="rect">
              <a:avLst/>
            </a:prstGeom>
            <a:noFill/>
          </p:spPr>
          <p:txBody>
            <a:bodyPr wrap="square" rtlCol="0">
              <a:spAutoFit/>
            </a:bodyPr>
            <a:lstStyle/>
            <a:p>
              <a:r>
                <a:rPr lang="en-US" b="1" dirty="0">
                  <a:solidFill>
                    <a:schemeClr val="bg1"/>
                  </a:solidFill>
                </a:rPr>
                <a:t>International Scoreboard</a:t>
              </a:r>
            </a:p>
          </p:txBody>
        </p:sp>
      </p:grpSp>
      <p:sp>
        <p:nvSpPr>
          <p:cNvPr id="16" name="TextBox 15">
            <a:extLst>
              <a:ext uri="{FF2B5EF4-FFF2-40B4-BE49-F238E27FC236}">
                <a16:creationId xmlns:a16="http://schemas.microsoft.com/office/drawing/2014/main" id="{0D0D9079-475C-5DB7-808B-D8BB88E83D29}"/>
              </a:ext>
            </a:extLst>
          </p:cNvPr>
          <p:cNvSpPr txBox="1"/>
          <p:nvPr/>
        </p:nvSpPr>
        <p:spPr>
          <a:xfrm rot="16200000">
            <a:off x="-2377211" y="3574680"/>
            <a:ext cx="5895807" cy="461665"/>
          </a:xfrm>
          <a:prstGeom prst="rect">
            <a:avLst/>
          </a:prstGeom>
          <a:solidFill>
            <a:srgbClr val="D4A861"/>
          </a:solidFill>
        </p:spPr>
        <p:txBody>
          <a:bodyPr wrap="square" rtlCol="0">
            <a:spAutoFit/>
          </a:bodyPr>
          <a:lstStyle/>
          <a:p>
            <a:pPr algn="ctr"/>
            <a:r>
              <a:rPr lang="en-US" sz="2400" dirty="0">
                <a:solidFill>
                  <a:schemeClr val="bg1"/>
                </a:solidFill>
                <a:latin typeface="+mj-lt"/>
              </a:rPr>
              <a:t>5G spectrum</a:t>
            </a:r>
          </a:p>
        </p:txBody>
      </p:sp>
      <p:sp>
        <p:nvSpPr>
          <p:cNvPr id="17" name="TextBox 16">
            <a:extLst>
              <a:ext uri="{FF2B5EF4-FFF2-40B4-BE49-F238E27FC236}">
                <a16:creationId xmlns:a16="http://schemas.microsoft.com/office/drawing/2014/main" id="{97B69302-5FD7-15FD-672D-534A72B2809F}"/>
              </a:ext>
            </a:extLst>
          </p:cNvPr>
          <p:cNvSpPr txBox="1"/>
          <p:nvPr/>
        </p:nvSpPr>
        <p:spPr>
          <a:xfrm>
            <a:off x="1348148" y="1336754"/>
            <a:ext cx="3820521" cy="492443"/>
          </a:xfrm>
          <a:prstGeom prst="rect">
            <a:avLst/>
          </a:prstGeom>
          <a:noFill/>
        </p:spPr>
        <p:txBody>
          <a:bodyPr wrap="square" rtlCol="0">
            <a:spAutoFit/>
          </a:bodyPr>
          <a:lstStyle/>
          <a:p>
            <a:r>
              <a:rPr lang="en-GB" sz="1400" b="1" dirty="0">
                <a:solidFill>
                  <a:srgbClr val="D4A861"/>
                </a:solidFill>
              </a:rPr>
              <a:t>Main bands authorised for 5G </a:t>
            </a:r>
            <a:r>
              <a:rPr lang="en-GB" sz="1200" dirty="0"/>
              <a:t>in international markets</a:t>
            </a:r>
            <a:r>
              <a:rPr lang="en-GB" sz="1200" baseline="30000" dirty="0"/>
              <a:t>7</a:t>
            </a:r>
          </a:p>
        </p:txBody>
      </p:sp>
      <p:pic>
        <p:nvPicPr>
          <p:cNvPr id="4" name="Picture 3" descr="Table&#10;&#10;Description automatically generated">
            <a:extLst>
              <a:ext uri="{FF2B5EF4-FFF2-40B4-BE49-F238E27FC236}">
                <a16:creationId xmlns:a16="http://schemas.microsoft.com/office/drawing/2014/main" id="{4B80645E-3E5E-5A56-5242-548320F61BE5}"/>
              </a:ext>
            </a:extLst>
          </p:cNvPr>
          <p:cNvPicPr>
            <a:picLocks noChangeAspect="1"/>
          </p:cNvPicPr>
          <p:nvPr/>
        </p:nvPicPr>
        <p:blipFill>
          <a:blip r:embed="rId7"/>
          <a:stretch>
            <a:fillRect/>
          </a:stretch>
        </p:blipFill>
        <p:spPr>
          <a:xfrm>
            <a:off x="1348148" y="1937688"/>
            <a:ext cx="4225198" cy="3735647"/>
          </a:xfrm>
          <a:prstGeom prst="rect">
            <a:avLst/>
          </a:prstGeom>
        </p:spPr>
      </p:pic>
      <p:sp>
        <p:nvSpPr>
          <p:cNvPr id="5" name="TextBox 4">
            <a:extLst>
              <a:ext uri="{FF2B5EF4-FFF2-40B4-BE49-F238E27FC236}">
                <a16:creationId xmlns:a16="http://schemas.microsoft.com/office/drawing/2014/main" id="{3749FA87-1280-1302-4BF5-FB5B45C5EBB8}"/>
              </a:ext>
            </a:extLst>
          </p:cNvPr>
          <p:cNvSpPr txBox="1"/>
          <p:nvPr/>
        </p:nvSpPr>
        <p:spPr>
          <a:xfrm>
            <a:off x="1348149" y="6568068"/>
            <a:ext cx="10503992" cy="261610"/>
          </a:xfrm>
          <a:prstGeom prst="rect">
            <a:avLst/>
          </a:prstGeom>
          <a:noFill/>
          <a:ln w="19050">
            <a:solidFill>
              <a:srgbClr val="D4A860"/>
            </a:solidFill>
          </a:ln>
        </p:spPr>
        <p:txBody>
          <a:bodyPr wrap="square" rtlCol="0">
            <a:spAutoFit/>
          </a:bodyPr>
          <a:lstStyle/>
          <a:p>
            <a:pPr algn="ctr"/>
            <a:r>
              <a:rPr lang="en-GB" sz="1100" dirty="0"/>
              <a:t>Reporting period: Up to Sept. 2023</a:t>
            </a:r>
          </a:p>
        </p:txBody>
      </p:sp>
    </p:spTree>
    <p:extLst>
      <p:ext uri="{BB962C8B-B14F-4D97-AF65-F5344CB8AC3E}">
        <p14:creationId xmlns:p14="http://schemas.microsoft.com/office/powerpoint/2010/main" val="254666182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50458</TotalTime>
  <Words>882</Words>
  <Application>Microsoft Macintosh PowerPoint</Application>
  <PresentationFormat>Widescreen</PresentationFormat>
  <Paragraphs>77</Paragraphs>
  <Slides>10</Slides>
  <Notes>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Calibri</vt:lpstr>
      <vt:lpstr>Calibri Light</vt:lpstr>
      <vt:lpstr>Office Theme</vt:lpstr>
      <vt:lpstr>5G Observatory Dashboard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5G Observatory Dashboard</dc:title>
  <dc:creator>Martin Sims</dc:creator>
  <cp:lastModifiedBy>Martin Sims</cp:lastModifiedBy>
  <cp:revision>133</cp:revision>
  <dcterms:created xsi:type="dcterms:W3CDTF">2022-04-13T12:33:15Z</dcterms:created>
  <dcterms:modified xsi:type="dcterms:W3CDTF">2023-12-06T15:21:56Z</dcterms:modified>
</cp:coreProperties>
</file>