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0"/>
  </p:notesMasterIdLst>
  <p:sldIdLst>
    <p:sldId id="266" r:id="rId5"/>
    <p:sldId id="276" r:id="rId6"/>
    <p:sldId id="274" r:id="rId7"/>
    <p:sldId id="267" r:id="rId8"/>
    <p:sldId id="275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065"/>
    <a:srgbClr val="3B3F4E"/>
    <a:srgbClr val="224099"/>
    <a:srgbClr val="0F1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830"/>
  </p:normalViewPr>
  <p:slideViewPr>
    <p:cSldViewPr snapToGrid="0">
      <p:cViewPr varScale="1">
        <p:scale>
          <a:sx n="108" d="100"/>
          <a:sy n="108" d="100"/>
        </p:scale>
        <p:origin x="54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AAF38-9F0A-7549-BD3D-FE7FDE6BDEB2}" type="datetimeFigureOut">
              <a:rPr lang="en-BE" smtClean="0"/>
              <a:t>10/31/2023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53AAC-7319-0843-86DB-F5F58161FFF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17222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Until last 2022: </a:t>
            </a:r>
            <a:r>
              <a:rPr lang="es-ES" dirty="0"/>
              <a:t>BEREC S</a:t>
            </a:r>
            <a:r>
              <a:rPr lang="en-US" dirty="0" err="1"/>
              <a:t>tatistics</a:t>
            </a:r>
            <a:r>
              <a:rPr lang="en-US" dirty="0"/>
              <a:t> and Indicators Working Group</a:t>
            </a:r>
          </a:p>
          <a:p>
            <a:pPr>
              <a:lnSpc>
                <a:spcPct val="100000"/>
              </a:lnSpc>
            </a:pPr>
            <a:r>
              <a:rPr lang="en-US" dirty="0"/>
              <a:t>From 2023: BEREC Remedies and Market Monitoring Working Group (RAMM)</a:t>
            </a:r>
          </a:p>
          <a:p>
            <a:pPr>
              <a:lnSpc>
                <a:spcPct val="100000"/>
              </a:lnSpc>
            </a:pPr>
            <a:r>
              <a:rPr lang="en-US" dirty="0"/>
              <a:t>But also relevant for: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Wireless Network Evolution WG (WNE)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Fixed Network Evolution WG (FNE)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End Users WG (EU)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Planning and Future Trends WG (PFT)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53AAC-7319-0843-86DB-F5F58161FFF9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251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4">
            <a:extLst>
              <a:ext uri="{FF2B5EF4-FFF2-40B4-BE49-F238E27FC236}">
                <a16:creationId xmlns:a16="http://schemas.microsoft.com/office/drawing/2014/main" id="{28974D42-E165-A774-B0E6-B894BF211C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728" y="486321"/>
            <a:ext cx="5331615" cy="63756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A2F7DB-CDAE-9CFA-2A4D-2F4060460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681" y="1773507"/>
            <a:ext cx="9744166" cy="2279118"/>
          </a:xfr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BE" sz="6000" b="1" kern="1200" dirty="0">
                <a:solidFill>
                  <a:srgbClr val="224099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nl-NL"/>
              <a:t>Klik om stijl te bewerken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962EB-E382-53E5-9228-931AF6587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682" y="4118122"/>
            <a:ext cx="6166957" cy="1153756"/>
          </a:xfrm>
        </p:spPr>
        <p:txBody>
          <a:bodyPr>
            <a:normAutofit/>
          </a:bodyPr>
          <a:lstStyle>
            <a:lvl1pPr marL="0" indent="0" algn="l">
              <a:buNone/>
              <a:defRPr lang="en-BE" sz="3200" kern="1200" dirty="0">
                <a:solidFill>
                  <a:srgbClr val="224099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24099"/>
              </a:buClr>
              <a:buFont typeface="Arial" panose="020B0604020202020204" pitchFamily="34" charset="0"/>
              <a:buNone/>
            </a:pPr>
            <a:r>
              <a:rPr lang="nl-NL"/>
              <a:t>Klikken om de ondertitelstijl van het model te bewerken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BD1D3-9BCD-8C69-FD59-B20171643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0681" y="6115200"/>
            <a:ext cx="2743200" cy="365125"/>
          </a:xfrm>
        </p:spPr>
        <p:txBody>
          <a:bodyPr/>
          <a:lstStyle>
            <a:lvl1pPr>
              <a:defRPr lang="en-US" sz="2000" kern="1200" smtClean="0">
                <a:solidFill>
                  <a:srgbClr val="224099"/>
                </a:solidFill>
                <a:latin typeface="Arial"/>
                <a:ea typeface="+mn-ea"/>
                <a:cs typeface="Arial"/>
              </a:defRPr>
            </a:lvl1pPr>
          </a:lstStyle>
          <a:p>
            <a:fld id="{5CFFACDD-95E9-2E45-829C-575F84DF8E48}" type="datetime3">
              <a:rPr lang="en-US" smtClean="0"/>
              <a:t>31 October 2023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E2AAB4-E840-74DC-FE90-6CDE08E27A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06" y="478380"/>
            <a:ext cx="2769629" cy="8046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5146C4-7E25-4F57-EE3B-010024541E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0981" y="6080666"/>
            <a:ext cx="1909450" cy="47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4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A82FA-4D6D-FB15-B38B-903EE282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301" y="728330"/>
            <a:ext cx="5977499" cy="962358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BE" sz="4400" b="1" kern="1200" dirty="0">
                <a:solidFill>
                  <a:srgbClr val="224099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nl-NL"/>
              <a:t>Klik om stijl te bewerken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FBEF7-8373-E2D9-A0EC-4F09E2E8E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301" y="2028258"/>
            <a:ext cx="5977499" cy="3986656"/>
          </a:xfrm>
        </p:spPr>
        <p:txBody>
          <a:bodyPr anchor="ctr"/>
          <a:lstStyle>
            <a:lvl1pPr marL="514350" indent="-514350">
              <a:buFont typeface="+mj-lt"/>
              <a:buAutoNum type="arabicPeriod"/>
              <a:defRPr sz="3200"/>
            </a:lvl1pPr>
            <a:lvl2pPr marL="811213" indent="-312738">
              <a:tabLst/>
              <a:defRPr>
                <a:solidFill>
                  <a:srgbClr val="224099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12322-1CA8-7114-DD61-BCDBE9F6F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4EA6-04DA-E34D-B358-E966DE8F3244}" type="slidenum">
              <a:rPr lang="en-BE" smtClean="0"/>
              <a:t>‹#›</a:t>
            </a:fld>
            <a:endParaRPr lang="en-BE"/>
          </a:p>
        </p:txBody>
      </p:sp>
      <p:pic>
        <p:nvPicPr>
          <p:cNvPr id="7" name="Image 4">
            <a:extLst>
              <a:ext uri="{FF2B5EF4-FFF2-40B4-BE49-F238E27FC236}">
                <a16:creationId xmlns:a16="http://schemas.microsoft.com/office/drawing/2014/main" id="{510A73BA-6640-4B20-4AF4-3A95F44F5D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96760" y="1500083"/>
            <a:ext cx="4271442" cy="40779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9AB1CA-0C0E-EE8D-F85B-028B00BED5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06" y="493769"/>
            <a:ext cx="1911961" cy="4691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062EAA-E01F-D01D-D652-761E218482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06" y="6115199"/>
            <a:ext cx="1793585" cy="44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1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C03BE8-6A02-FBE4-E30E-882F19190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49" y="-1"/>
            <a:ext cx="1219835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59CDA8-E157-A65F-4DD5-309A155347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64291"/>
            <a:ext cx="10515600" cy="2139085"/>
          </a:xfrm>
        </p:spPr>
        <p:txBody>
          <a:bodyPr anchor="t">
            <a:normAutofit/>
          </a:bodyPr>
          <a:lstStyle>
            <a:lvl1pPr algn="ctr">
              <a:defRPr lang="en-BE" sz="4800" b="1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B1E31-5FC8-48D6-F3C1-520554F71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624EA6-04DA-E34D-B358-E966DE8F3244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8" name="Pie 7">
            <a:extLst>
              <a:ext uri="{FF2B5EF4-FFF2-40B4-BE49-F238E27FC236}">
                <a16:creationId xmlns:a16="http://schemas.microsoft.com/office/drawing/2014/main" id="{9506D102-D5AF-0A20-1CC1-5D58AB4D3CF6}"/>
              </a:ext>
            </a:extLst>
          </p:cNvPr>
          <p:cNvSpPr/>
          <p:nvPr userDrawn="1"/>
        </p:nvSpPr>
        <p:spPr>
          <a:xfrm>
            <a:off x="5277394" y="1077602"/>
            <a:ext cx="2808515" cy="2808515"/>
          </a:xfrm>
          <a:prstGeom prst="pie">
            <a:avLst>
              <a:gd name="adj1" fmla="val 10799999"/>
              <a:gd name="adj2" fmla="val 1620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091BF5-E6FF-A22B-B10E-82ED1B0F8A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3733" y="1495615"/>
            <a:ext cx="1771834" cy="93753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4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0x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2E6B7C-6443-F4A4-C6DA-A79D84BA1C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05" y="493768"/>
            <a:ext cx="1911961" cy="4691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D9A44B-0DFD-B782-D034-9A4F56EBC2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05" y="6115198"/>
            <a:ext cx="1793585" cy="44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9CDA8-E157-A65F-4DD5-309A155347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64291"/>
            <a:ext cx="10515600" cy="2139085"/>
          </a:xfrm>
        </p:spPr>
        <p:txBody>
          <a:bodyPr anchor="t">
            <a:normAutofit/>
          </a:bodyPr>
          <a:lstStyle>
            <a:lvl1pPr algn="ctr">
              <a:defRPr lang="en-BE" sz="4800" b="1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B1E31-5FC8-48D6-F3C1-520554F71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624EA6-04DA-E34D-B358-E966DE8F3244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8" name="Pie 7">
            <a:extLst>
              <a:ext uri="{FF2B5EF4-FFF2-40B4-BE49-F238E27FC236}">
                <a16:creationId xmlns:a16="http://schemas.microsoft.com/office/drawing/2014/main" id="{9506D102-D5AF-0A20-1CC1-5D58AB4D3CF6}"/>
              </a:ext>
            </a:extLst>
          </p:cNvPr>
          <p:cNvSpPr/>
          <p:nvPr userDrawn="1"/>
        </p:nvSpPr>
        <p:spPr>
          <a:xfrm>
            <a:off x="5277394" y="1077602"/>
            <a:ext cx="2808515" cy="2808515"/>
          </a:xfrm>
          <a:prstGeom prst="pie">
            <a:avLst>
              <a:gd name="adj1" fmla="val 10799999"/>
              <a:gd name="adj2" fmla="val 1620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091BF5-E6FF-A22B-B10E-82ED1B0F8A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3733" y="1495615"/>
            <a:ext cx="1771834" cy="93753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4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0x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2E6B7C-6443-F4A4-C6DA-A79D84BA1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05" y="493768"/>
            <a:ext cx="1911961" cy="4691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D9A44B-0DFD-B782-D034-9A4F56EBC2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05" y="6115198"/>
            <a:ext cx="1793585" cy="44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4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9CDA8-E157-A65F-4DD5-309A155347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64291"/>
            <a:ext cx="10515600" cy="2139085"/>
          </a:xfrm>
        </p:spPr>
        <p:txBody>
          <a:bodyPr anchor="t">
            <a:normAutofit/>
          </a:bodyPr>
          <a:lstStyle>
            <a:lvl1pPr algn="ctr">
              <a:defRPr lang="en-BE" sz="4800" b="1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B1E31-5FC8-48D6-F3C1-520554F71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624EA6-04DA-E34D-B358-E966DE8F3244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8" name="Pie 7">
            <a:extLst>
              <a:ext uri="{FF2B5EF4-FFF2-40B4-BE49-F238E27FC236}">
                <a16:creationId xmlns:a16="http://schemas.microsoft.com/office/drawing/2014/main" id="{9506D102-D5AF-0A20-1CC1-5D58AB4D3CF6}"/>
              </a:ext>
            </a:extLst>
          </p:cNvPr>
          <p:cNvSpPr/>
          <p:nvPr userDrawn="1"/>
        </p:nvSpPr>
        <p:spPr>
          <a:xfrm>
            <a:off x="5277394" y="1077602"/>
            <a:ext cx="2808515" cy="2808515"/>
          </a:xfrm>
          <a:prstGeom prst="pie">
            <a:avLst>
              <a:gd name="adj1" fmla="val 10799999"/>
              <a:gd name="adj2" fmla="val 1620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B091BF5-E6FF-A22B-B10E-82ED1B0F8A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3733" y="1495615"/>
            <a:ext cx="1771834" cy="93753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4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0x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2E6B7C-6443-F4A4-C6DA-A79D84BA1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05" y="493768"/>
            <a:ext cx="1911961" cy="4691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D9A44B-0DFD-B782-D034-9A4F56EBC2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05" y="6115198"/>
            <a:ext cx="1793585" cy="44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0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68268-A8AE-4CE3-DB54-F8299F80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8EB751-C01D-2B46-3683-596B2C88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4EA6-04DA-E34D-B358-E966DE8F3244}" type="slidenum">
              <a:rPr lang="en-BE" smtClean="0"/>
              <a:t>‹#›</a:t>
            </a:fld>
            <a:endParaRPr lang="en-B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0EE554-62DB-85E6-F90B-F86F1D77C4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51" y="1917700"/>
            <a:ext cx="10885449" cy="3479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96BD9F-92A5-12DF-56A4-0BECCF2261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51" y="6198743"/>
            <a:ext cx="1374963" cy="33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B9BE7C-8D6E-B216-4FBB-DAB2AF2B7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086" y="6135800"/>
            <a:ext cx="1602715" cy="3950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BC6F58-47E0-3187-2362-418DA45D8E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018815" y="-212273"/>
            <a:ext cx="2960913" cy="338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8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68268-A8AE-4CE3-DB54-F8299F80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8EB751-C01D-2B46-3683-596B2C88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4EA6-04DA-E34D-B358-E966DE8F3244}" type="slidenum">
              <a:rPr lang="en-BE" smtClean="0"/>
              <a:t>‹#›</a:t>
            </a:fld>
            <a:endParaRPr lang="en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96BD9F-92A5-12DF-56A4-0BECCF2261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51" y="6198743"/>
            <a:ext cx="1374963" cy="33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B9BE7C-8D6E-B216-4FBB-DAB2AF2B7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086" y="6135800"/>
            <a:ext cx="1602715" cy="39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5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AC1AD-9DCB-66B0-0977-41C5C6941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4EA6-04DA-E34D-B358-E966DE8F324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4536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AE75A1-4AA5-5916-665B-40939AC3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51" y="365125"/>
            <a:ext cx="108854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6B0C9-FF72-0B7C-719F-26EB74119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51" y="1825625"/>
            <a:ext cx="108854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B29D3-6DF0-52EC-8C44-1B0BEC2EB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4995" y="63103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BE" sz="1600" kern="1200" smtClean="0">
                <a:solidFill>
                  <a:srgbClr val="224099"/>
                </a:solidFill>
                <a:latin typeface="Arial"/>
                <a:ea typeface="+mn-ea"/>
                <a:cs typeface="Arial"/>
              </a:defRPr>
            </a:lvl1pPr>
          </a:lstStyle>
          <a:p>
            <a:fld id="{4D205688-C9EF-7A4E-81C1-E191D3BCA823}" type="datetime3">
              <a:rPr lang="en-US" smtClean="0"/>
              <a:t>31 October 2023</a:t>
            </a:fld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E0264-EECF-056D-1D41-BAB032A09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1503" y="6310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en-BE" sz="1400" kern="1200" smtClean="0">
                <a:solidFill>
                  <a:srgbClr val="224099"/>
                </a:solidFill>
                <a:latin typeface="Arial"/>
                <a:ea typeface="+mn-ea"/>
                <a:cs typeface="Arial"/>
              </a:defRPr>
            </a:lvl1pPr>
          </a:lstStyle>
          <a:p>
            <a:fld id="{D9624EA6-04DA-E34D-B358-E966DE8F3244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82871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5" r:id="rId3"/>
    <p:sldLayoutId id="2147483666" r:id="rId4"/>
    <p:sldLayoutId id="2147483667" r:id="rId5"/>
    <p:sldLayoutId id="2147483668" r:id="rId6"/>
    <p:sldLayoutId id="2147483663" r:id="rId7"/>
    <p:sldLayoutId id="2147483664" r:id="rId8"/>
  </p:sldLayoutIdLst>
  <p:hf hdr="0" ft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BE" sz="4800" b="1" kern="1200" dirty="0">
          <a:solidFill>
            <a:srgbClr val="224099"/>
          </a:solidFill>
          <a:latin typeface="Arial"/>
          <a:ea typeface="+mn-ea"/>
          <a:cs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24099"/>
        </a:buClr>
        <a:buFont typeface="Arial" panose="020B0604020202020204" pitchFamily="34" charset="0"/>
        <a:buChar char="•"/>
        <a:defRPr sz="2800" kern="1200">
          <a:solidFill>
            <a:srgbClr val="3B3F4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24099"/>
        </a:buClr>
        <a:buFont typeface="Arial" panose="020B0604020202020204" pitchFamily="34" charset="0"/>
        <a:buChar char="•"/>
        <a:defRPr sz="2400" kern="1200">
          <a:solidFill>
            <a:srgbClr val="3B3F4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24099"/>
        </a:buClr>
        <a:buFont typeface="Arial" panose="020B0604020202020204" pitchFamily="34" charset="0"/>
        <a:buChar char="•"/>
        <a:defRPr sz="2000" kern="1200">
          <a:solidFill>
            <a:srgbClr val="3B3F4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24099"/>
        </a:buClr>
        <a:buFont typeface="Arial" panose="020B0604020202020204" pitchFamily="34" charset="0"/>
        <a:buChar char="•"/>
        <a:defRPr sz="1800" kern="1200">
          <a:solidFill>
            <a:srgbClr val="3B3F4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24099"/>
        </a:buClr>
        <a:buFont typeface="Arial" panose="020B0604020202020204" pitchFamily="34" charset="0"/>
        <a:buChar char="•"/>
        <a:defRPr sz="1800" kern="1200">
          <a:solidFill>
            <a:srgbClr val="3B3F4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2DE40A-00A7-C22B-20E2-F60C29D79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681" y="1773507"/>
            <a:ext cx="11071930" cy="227911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The evolving policy and market needs for 5G service deployment tracking and reporting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C50197-B9A1-8444-E4D0-6B96F1FFC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682" y="4243137"/>
            <a:ext cx="7326097" cy="202130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GB" dirty="0"/>
              <a:t>Sietse van der Gaast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GB" dirty="0"/>
              <a:t>Senior enforcement officer, ACM</a:t>
            </a:r>
            <a:br>
              <a:rPr lang="en-GB" dirty="0"/>
            </a:br>
            <a:r>
              <a:rPr lang="en-GB" dirty="0"/>
              <a:t>(Authority of Consumer and Markets, the Netherlands)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GB" dirty="0"/>
              <a:t>Co-chair Wireless Network Evolution WG, BEREC </a:t>
            </a:r>
            <a:br>
              <a:rPr lang="en-GB" dirty="0"/>
            </a:br>
            <a:r>
              <a:rPr lang="en-GB" dirty="0"/>
              <a:t>(Body of European Regulators for Electronic Communications)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5651D1-5C26-9ED3-5415-11B6302B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E1B6-0C83-E24F-909C-6DF61C61D66D}" type="datetime3">
              <a:rPr lang="en-US" smtClean="0"/>
              <a:t>31 October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32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33AE98-851F-0005-A73E-3EB39425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important </a:t>
            </a:r>
            <a:br>
              <a:rPr lang="en-US" sz="4000" dirty="0"/>
            </a:br>
            <a:r>
              <a:rPr lang="en-US" sz="4000" dirty="0"/>
              <a:t>for tracking and reporting?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0FAC1F-5B94-A0F6-7391-7930D16D1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4EA6-04DA-E34D-B358-E966DE8F3244}" type="slidenum">
              <a:rPr lang="en-BE" smtClean="0"/>
              <a:pPr/>
              <a:t>2</a:t>
            </a:fld>
            <a:endParaRPr lang="en-B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3FD48C-D01E-4293-A77B-3A706A82E68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nl-NL" dirty="0" err="1"/>
              <a:t>Definitions</a:t>
            </a:r>
            <a:r>
              <a:rPr lang="nl-NL" dirty="0"/>
              <a:t> of indicators </a:t>
            </a:r>
            <a:r>
              <a:rPr lang="nl-NL" dirty="0" err="1"/>
              <a:t>that</a:t>
            </a:r>
            <a:r>
              <a:rPr lang="nl-NL" dirty="0"/>
              <a:t> are (</a:t>
            </a:r>
            <a:r>
              <a:rPr lang="nl-NL" dirty="0" err="1"/>
              <a:t>where</a:t>
            </a:r>
            <a:r>
              <a:rPr lang="nl-NL" dirty="0"/>
              <a:t> </a:t>
            </a:r>
            <a:r>
              <a:rPr lang="nl-NL" dirty="0" err="1"/>
              <a:t>possible</a:t>
            </a:r>
            <a:r>
              <a:rPr lang="nl-NL" dirty="0"/>
              <a:t>):</a:t>
            </a:r>
          </a:p>
          <a:p>
            <a:pPr lvl="1">
              <a:lnSpc>
                <a:spcPct val="100000"/>
              </a:lnSpc>
            </a:pPr>
            <a:r>
              <a:rPr lang="nl-NL" dirty="0"/>
              <a:t>Well </a:t>
            </a:r>
            <a:r>
              <a:rPr lang="nl-NL" dirty="0" err="1"/>
              <a:t>defined</a:t>
            </a:r>
            <a:r>
              <a:rPr lang="nl-NL" dirty="0"/>
              <a:t> (non </a:t>
            </a:r>
            <a:r>
              <a:rPr lang="nl-NL" dirty="0" err="1"/>
              <a:t>ambiguity</a:t>
            </a:r>
            <a:r>
              <a:rPr lang="nl-NL" dirty="0"/>
              <a:t>)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nl-NL" dirty="0"/>
              <a:t>Consistent</a:t>
            </a:r>
          </a:p>
          <a:p>
            <a:pPr lvl="1">
              <a:lnSpc>
                <a:spcPct val="100000"/>
              </a:lnSpc>
            </a:pPr>
            <a:r>
              <a:rPr lang="nl-NL" dirty="0"/>
              <a:t>Technology </a:t>
            </a:r>
            <a:r>
              <a:rPr lang="nl-NL" dirty="0" err="1"/>
              <a:t>neutral</a:t>
            </a:r>
            <a:endParaRPr lang="nl-NL" dirty="0"/>
          </a:p>
          <a:p>
            <a:pPr lvl="1">
              <a:lnSpc>
                <a:spcPct val="100000"/>
              </a:lnSpc>
            </a:pPr>
            <a:r>
              <a:rPr lang="nl-NL" dirty="0" err="1"/>
              <a:t>Future</a:t>
            </a:r>
            <a:r>
              <a:rPr lang="nl-NL" dirty="0"/>
              <a:t> </a:t>
            </a:r>
            <a:r>
              <a:rPr lang="nl-NL" dirty="0" err="1"/>
              <a:t>proof</a:t>
            </a:r>
            <a:r>
              <a:rPr lang="nl-NL" dirty="0"/>
              <a:t> / Forward </a:t>
            </a:r>
            <a:r>
              <a:rPr lang="nl-NL" dirty="0" err="1"/>
              <a:t>looking</a:t>
            </a:r>
            <a:endParaRPr lang="nl-NL" dirty="0"/>
          </a:p>
          <a:p>
            <a:pPr lvl="1">
              <a:lnSpc>
                <a:spcPct val="100000"/>
              </a:lnSpc>
            </a:pPr>
            <a:r>
              <a:rPr lang="nl-NL" dirty="0"/>
              <a:t>General but fit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purpose</a:t>
            </a:r>
            <a:endParaRPr lang="nl-NL" dirty="0"/>
          </a:p>
          <a:p>
            <a:pPr lvl="1">
              <a:lnSpc>
                <a:spcPct val="100000"/>
              </a:lnSpc>
            </a:pPr>
            <a:r>
              <a:rPr lang="nl-NL" dirty="0" err="1"/>
              <a:t>Obtainable</a:t>
            </a:r>
            <a:r>
              <a:rPr lang="nl-NL" dirty="0"/>
              <a:t> without </a:t>
            </a:r>
            <a:r>
              <a:rPr lang="nl-NL" dirty="0" err="1"/>
              <a:t>too</a:t>
            </a:r>
            <a:r>
              <a:rPr lang="nl-NL" dirty="0"/>
              <a:t> </a:t>
            </a:r>
            <a:r>
              <a:rPr lang="nl-NL" dirty="0" err="1"/>
              <a:t>much</a:t>
            </a:r>
            <a:r>
              <a:rPr lang="nl-NL" dirty="0"/>
              <a:t> effort </a:t>
            </a:r>
            <a:r>
              <a:rPr lang="nl-NL" dirty="0" err="1"/>
              <a:t>by</a:t>
            </a:r>
            <a:r>
              <a:rPr lang="nl-NL" dirty="0"/>
              <a:t> stakeholders</a:t>
            </a:r>
          </a:p>
          <a:p>
            <a:pPr lvl="1">
              <a:lnSpc>
                <a:spcPct val="100000"/>
              </a:lnSpc>
            </a:pPr>
            <a:r>
              <a:rPr lang="nl-NL" dirty="0" err="1"/>
              <a:t>Aggregation</a:t>
            </a:r>
            <a:r>
              <a:rPr lang="nl-NL" dirty="0"/>
              <a:t> </a:t>
            </a:r>
            <a:r>
              <a:rPr lang="nl-NL" dirty="0" err="1"/>
              <a:t>possible</a:t>
            </a:r>
            <a:r>
              <a:rPr lang="nl-NL" dirty="0"/>
              <a:t> </a:t>
            </a:r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cautious</a:t>
            </a:r>
            <a:r>
              <a:rPr lang="nl-NL" dirty="0"/>
              <a:t> of </a:t>
            </a:r>
            <a:r>
              <a:rPr lang="nl-NL" dirty="0" err="1"/>
              <a:t>revealing</a:t>
            </a:r>
            <a:r>
              <a:rPr lang="nl-NL" dirty="0"/>
              <a:t> business </a:t>
            </a:r>
            <a:r>
              <a:rPr lang="nl-NL" dirty="0" err="1"/>
              <a:t>confidential</a:t>
            </a:r>
            <a:r>
              <a:rPr lang="nl-NL" dirty="0"/>
              <a:t>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8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33AE98-851F-0005-A73E-3EB39425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Tracking and reporting: </a:t>
            </a:r>
            <a:br>
              <a:rPr lang="en-US" sz="4000" dirty="0"/>
            </a:br>
            <a:r>
              <a:rPr lang="en-US" sz="4000" dirty="0"/>
              <a:t>purposes and means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0FAC1F-5B94-A0F6-7391-7930D16D1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4EA6-04DA-E34D-B358-E966DE8F3244}" type="slidenum">
              <a:rPr lang="en-BE" smtClean="0"/>
              <a:pPr/>
              <a:t>3</a:t>
            </a:fld>
            <a:endParaRPr lang="en-B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3FD48C-D01E-4293-A77B-3A706A82E6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51" y="1917700"/>
            <a:ext cx="10885449" cy="370292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Different indicators and parameters are used for different purposes: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To set a (policy) goal 	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Example: Broadband connectivity of European households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To measure and show current status or progress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Examples: coverage of mobile networks, rollout status of broadband networks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To indicate a threshold (for a certain policy)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Example: requirements for state aid</a:t>
            </a:r>
          </a:p>
          <a:p>
            <a:pPr>
              <a:lnSpc>
                <a:spcPct val="100000"/>
              </a:lnSpc>
            </a:pPr>
            <a:r>
              <a:rPr lang="en-US" dirty="0"/>
              <a:t> Building on and aligning historic differences between approaches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Input DESI (Digital Economy and Society Index) is </a:t>
            </a:r>
            <a:r>
              <a:rPr lang="en-US" dirty="0" err="1"/>
              <a:t>organised</a:t>
            </a:r>
            <a:r>
              <a:rPr lang="en-US" dirty="0"/>
              <a:t> differently 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per country and 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within each country</a:t>
            </a:r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CA1B74D8-C001-83AA-F70B-A64C8444CBBD}"/>
              </a:ext>
            </a:extLst>
          </p:cNvPr>
          <p:cNvGrpSpPr/>
          <p:nvPr/>
        </p:nvGrpSpPr>
        <p:grpSpPr>
          <a:xfrm>
            <a:off x="4471332" y="5016617"/>
            <a:ext cx="7720668" cy="1841382"/>
            <a:chOff x="3447315" y="4674170"/>
            <a:chExt cx="8744685" cy="2183830"/>
          </a:xfrm>
        </p:grpSpPr>
        <p:pic>
          <p:nvPicPr>
            <p:cNvPr id="2" name="Picture 10" descr="Resultado de imagen de edam cheese">
              <a:extLst>
                <a:ext uri="{FF2B5EF4-FFF2-40B4-BE49-F238E27FC236}">
                  <a16:creationId xmlns:a16="http://schemas.microsoft.com/office/drawing/2014/main" id="{A6854DB4-CFF1-24B7-624B-9D10F0C076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7315" y="4674170"/>
              <a:ext cx="2762248" cy="216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8" descr="Ver las imágenes de origen">
              <a:extLst>
                <a:ext uri="{FF2B5EF4-FFF2-40B4-BE49-F238E27FC236}">
                  <a16:creationId xmlns:a16="http://schemas.microsoft.com/office/drawing/2014/main" id="{D698BAE8-B3FB-1105-3FEE-4FC5819153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6469" y="4684663"/>
              <a:ext cx="2983003" cy="216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Ver las imágenes de origen">
              <a:extLst>
                <a:ext uri="{FF2B5EF4-FFF2-40B4-BE49-F238E27FC236}">
                  <a16:creationId xmlns:a16="http://schemas.microsoft.com/office/drawing/2014/main" id="{43AEB6CF-83F3-B76D-D5D2-8B48AD14A2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9752" y="4692316"/>
              <a:ext cx="2762248" cy="2165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947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805341-F174-A7A6-2B49-15854B879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/>
              <a:t>BACKUP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2D4BB-234A-E702-B626-610AC3C4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4EA6-04DA-E34D-B358-E966DE8F3244}" type="slidenum">
              <a:rPr lang="en-BE" smtClean="0"/>
              <a:t>4</a:t>
            </a:fld>
            <a:endParaRPr lang="en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809D73-0661-4E89-E284-E6603156E2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B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265281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33AE98-851F-0005-A73E-3EB39425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BEREC and tracking and reporting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0FAC1F-5B94-A0F6-7391-7930D16D1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4EA6-04DA-E34D-B358-E966DE8F3244}" type="slidenum">
              <a:rPr lang="en-BE" smtClean="0"/>
              <a:pPr/>
              <a:t>5</a:t>
            </a:fld>
            <a:endParaRPr lang="en-B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3FD48C-D01E-4293-A77B-3A706A82E68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BEREC has been involved in several activities and reports involving tracking and reporting: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BEREC Guidelines on Very High Capacity Network (</a:t>
            </a:r>
            <a:r>
              <a:rPr lang="en-US" dirty="0" err="1"/>
              <a:t>BoR</a:t>
            </a:r>
            <a:r>
              <a:rPr lang="en-US" dirty="0"/>
              <a:t> (20) 165)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BEREC Guidelines to assist NRAs on the consistent application of Geographical surveys of network deployments (</a:t>
            </a:r>
            <a:r>
              <a:rPr lang="en-US" dirty="0" err="1"/>
              <a:t>BoR</a:t>
            </a:r>
            <a:r>
              <a:rPr lang="en-US" dirty="0"/>
              <a:t> (20) 42)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BEREC’s feedback to the EC draft implementing decision setting out key performance indicators for the Digital Decade Policy </a:t>
            </a:r>
            <a:r>
              <a:rPr lang="en-US" sz="2400" dirty="0" err="1"/>
              <a:t>Programme</a:t>
            </a:r>
            <a:r>
              <a:rPr lang="en-US" sz="2400" dirty="0"/>
              <a:t> 2030 (</a:t>
            </a:r>
            <a:r>
              <a:rPr lang="en-US" sz="2400" dirty="0" err="1"/>
              <a:t>BoR</a:t>
            </a:r>
            <a:r>
              <a:rPr lang="en-US" sz="2400" dirty="0"/>
              <a:t> (23) 50)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…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dirty="0"/>
              <a:t>Several BEREC working groups are consulted and/or involved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60642"/>
      </p:ext>
    </p:extLst>
  </p:cSld>
  <p:clrMapOvr>
    <a:masterClrMapping/>
  </p:clrMapOvr>
</p:sld>
</file>

<file path=ppt/theme/theme1.xml><?xml version="1.0" encoding="utf-8"?>
<a:theme xmlns:a="http://schemas.openxmlformats.org/drawingml/2006/main" name="BEREC_PPT_Template">
  <a:themeElements>
    <a:clrScheme name="BEREC">
      <a:dk1>
        <a:srgbClr val="0F1014"/>
      </a:dk1>
      <a:lt1>
        <a:srgbClr val="FFFFFF"/>
      </a:lt1>
      <a:dk2>
        <a:srgbClr val="3B3F4E"/>
      </a:dk2>
      <a:lt2>
        <a:srgbClr val="BDC6E0"/>
      </a:lt2>
      <a:accent1>
        <a:srgbClr val="C31065"/>
      </a:accent1>
      <a:accent2>
        <a:srgbClr val="224099"/>
      </a:accent2>
      <a:accent3>
        <a:srgbClr val="7792FF"/>
      </a:accent3>
      <a:accent4>
        <a:srgbClr val="2A7373"/>
      </a:accent4>
      <a:accent5>
        <a:srgbClr val="3CCEAC"/>
      </a:accent5>
      <a:accent6>
        <a:srgbClr val="3C3C3C"/>
      </a:accent6>
      <a:hlink>
        <a:srgbClr val="224099"/>
      </a:hlink>
      <a:folHlink>
        <a:srgbClr val="2240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EC_PowerPoint_Template_v2  -  Alleen-lezen" id="{75FD9A77-3F0C-41AF-9708-9ABE37F49B45}" vid="{9FE8E364-8A20-4712-8A85-ACA3BDE951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C25817B-EADF-B34C-828A-AD5C99F3D15C}">
  <we:reference id="wa200000729" version="3.19.222.0" store="en-US" storeType="OMEX"/>
  <we:alternateReferences>
    <we:reference id="WA200000729" version="3.19.222.0" store="WA20000072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F7E6837B52459229364E0D87C26C" ma:contentTypeVersion="12" ma:contentTypeDescription="Create a new document." ma:contentTypeScope="" ma:versionID="b66c008dbfdc8b215e2bb9551d4f252c">
  <xsd:schema xmlns:xsd="http://www.w3.org/2001/XMLSchema" xmlns:xs="http://www.w3.org/2001/XMLSchema" xmlns:p="http://schemas.microsoft.com/office/2006/metadata/properties" xmlns:ns2="66f61d64-2803-47ff-8fdc-c7ee713a9b64" xmlns:ns3="dcf42ee6-d723-4cff-9153-a7f809b384bc" targetNamespace="http://schemas.microsoft.com/office/2006/metadata/properties" ma:root="true" ma:fieldsID="95f6a68e5d280bf2f887da9f32b57133" ns2:_="" ns3:_="">
    <xsd:import namespace="66f61d64-2803-47ff-8fdc-c7ee713a9b64"/>
    <xsd:import namespace="dcf42ee6-d723-4cff-9153-a7f809b384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61d64-2803-47ff-8fdc-c7ee713a9b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42ee6-d723-4cff-9153-a7f809b384b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EF1141-C25D-464D-A561-BDA478DDE2C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0c390358-b15a-42f6-bd83-21182b663b6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5E7036C-1AA4-4484-B410-122EC92AAA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f61d64-2803-47ff-8fdc-c7ee713a9b64"/>
    <ds:schemaRef ds:uri="dcf42ee6-d723-4cff-9153-a7f809b384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3FB790-C799-4792-958F-CA1509415F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BEREC_PowerPoint_Template_v2</Template>
  <TotalTime>555</TotalTime>
  <Words>359</Words>
  <Application>Microsoft Office PowerPoint</Application>
  <PresentationFormat>Widescreen</PresentationFormat>
  <Paragraphs>47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BEREC_PPT_Template</vt:lpstr>
      <vt:lpstr>The evolving policy and market needs for 5G service deployment tracking and reporting</vt:lpstr>
      <vt:lpstr>What is important  for tracking and reporting?</vt:lpstr>
      <vt:lpstr>Tracking and reporting:  purposes and means</vt:lpstr>
      <vt:lpstr>BACKUP slides</vt:lpstr>
      <vt:lpstr>BEREC and tracking and reporting</vt:lpstr>
    </vt:vector>
  </TitlesOfParts>
  <Company>Autoriteit Consument en Markt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 presentation</dc:title>
  <dc:subject/>
  <dc:creator>Gaast, Sietse van der</dc:creator>
  <cp:keywords/>
  <cp:lastModifiedBy>Gaast, Sietse van der</cp:lastModifiedBy>
  <cp:revision>9</cp:revision>
  <dcterms:created xsi:type="dcterms:W3CDTF">2023-10-23T08:59:50Z</dcterms:created>
  <dcterms:modified xsi:type="dcterms:W3CDTF">2023-10-31T15:01:54Z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0x010100C5F4F7E6837B52459229364E0D87C26C</vt:lpwstr>
  </property>
  <property fmtid="{D5CDD505-2E9C-101B-9397-08002B2CF9AE}" pid="3" name="MediaServiceImageTags">
    <vt:lpwstr/>
  </property>
</Properties>
</file>