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0" r:id="rId3"/>
    <p:sldId id="266" r:id="rId4"/>
    <p:sldId id="265" r:id="rId5"/>
    <p:sldId id="261" r:id="rId6"/>
    <p:sldId id="258"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B97E"/>
    <a:srgbClr val="A47EB9"/>
    <a:srgbClr val="2068BB"/>
    <a:srgbClr val="8FB178"/>
    <a:srgbClr val="FFC000"/>
    <a:srgbClr val="003399"/>
    <a:srgbClr val="D4A861"/>
    <a:srgbClr val="FFC872"/>
    <a:srgbClr val="A9D18E"/>
    <a:srgbClr val="EEBB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2"/>
    <p:restoredTop sz="95833"/>
  </p:normalViewPr>
  <p:slideViewPr>
    <p:cSldViewPr snapToGrid="0" snapToObjects="1">
      <p:cViewPr varScale="1">
        <p:scale>
          <a:sx n="127" d="100"/>
          <a:sy n="127" d="100"/>
        </p:scale>
        <p:origin x="2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11742-0706-AF44-B5C3-A9D7EA14D7AD}" type="datetimeFigureOut">
              <a:rPr lang="en-US" smtClean="0"/>
              <a:t>6/8/23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37613-95E9-9743-9DE0-C3A488869210}" type="slidenum">
              <a:rPr lang="en-US" smtClean="0"/>
              <a:t>‹#›</a:t>
            </a:fld>
            <a:endParaRPr lang="en-US"/>
          </a:p>
        </p:txBody>
      </p:sp>
    </p:spTree>
    <p:extLst>
      <p:ext uri="{BB962C8B-B14F-4D97-AF65-F5344CB8AC3E}">
        <p14:creationId xmlns:p14="http://schemas.microsoft.com/office/powerpoint/2010/main" val="339494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637613-95E9-9743-9DE0-C3A488869210}" type="slidenum">
              <a:rPr lang="en-US" smtClean="0"/>
              <a:t>2</a:t>
            </a:fld>
            <a:endParaRPr lang="en-US"/>
          </a:p>
        </p:txBody>
      </p:sp>
    </p:spTree>
    <p:extLst>
      <p:ext uri="{BB962C8B-B14F-4D97-AF65-F5344CB8AC3E}">
        <p14:creationId xmlns:p14="http://schemas.microsoft.com/office/powerpoint/2010/main" val="295763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637613-95E9-9743-9DE0-C3A488869210}" type="slidenum">
              <a:rPr lang="en-US" smtClean="0"/>
              <a:t>3</a:t>
            </a:fld>
            <a:endParaRPr lang="en-US"/>
          </a:p>
        </p:txBody>
      </p:sp>
    </p:spTree>
    <p:extLst>
      <p:ext uri="{BB962C8B-B14F-4D97-AF65-F5344CB8AC3E}">
        <p14:creationId xmlns:p14="http://schemas.microsoft.com/office/powerpoint/2010/main" val="90413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637613-95E9-9743-9DE0-C3A488869210}" type="slidenum">
              <a:rPr lang="en-US" smtClean="0"/>
              <a:t>4</a:t>
            </a:fld>
            <a:endParaRPr lang="en-US"/>
          </a:p>
        </p:txBody>
      </p:sp>
    </p:spTree>
    <p:extLst>
      <p:ext uri="{BB962C8B-B14F-4D97-AF65-F5344CB8AC3E}">
        <p14:creationId xmlns:p14="http://schemas.microsoft.com/office/powerpoint/2010/main" val="304963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6739-4919-17BD-BC54-2AA242C1C72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FC83B7B-62F4-C0F8-1829-192CE6E6C6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D3D8F7F-1584-A277-F87A-77C892FAE39C}"/>
              </a:ext>
            </a:extLst>
          </p:cNvPr>
          <p:cNvSpPr>
            <a:spLocks noGrp="1"/>
          </p:cNvSpPr>
          <p:nvPr>
            <p:ph type="dt" sz="half" idx="10"/>
          </p:nvPr>
        </p:nvSpPr>
        <p:spPr/>
        <p:txBody>
          <a:bodyPr/>
          <a:lstStyle/>
          <a:p>
            <a:fld id="{21BDE328-1807-184E-B0AC-9BFEA6FEF724}" type="datetimeFigureOut">
              <a:rPr lang="en-US" smtClean="0"/>
              <a:t>6/8/23</a:t>
            </a:fld>
            <a:endParaRPr lang="en-US"/>
          </a:p>
        </p:txBody>
      </p:sp>
      <p:sp>
        <p:nvSpPr>
          <p:cNvPr id="5" name="Footer Placeholder 4">
            <a:extLst>
              <a:ext uri="{FF2B5EF4-FFF2-40B4-BE49-F238E27FC236}">
                <a16:creationId xmlns:a16="http://schemas.microsoft.com/office/drawing/2014/main" id="{0C04795B-3924-E6A3-47D0-233E8AF96C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DCD6F-A746-C3BC-6936-44D2B400D827}"/>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365246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36E06-D7DB-F258-D4DB-A09297A933A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9E1B010-482A-A6B0-14FD-4ED2B59C060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DBB377-0EEA-AA90-DEA3-6F25F3654BA8}"/>
              </a:ext>
            </a:extLst>
          </p:cNvPr>
          <p:cNvSpPr>
            <a:spLocks noGrp="1"/>
          </p:cNvSpPr>
          <p:nvPr>
            <p:ph type="dt" sz="half" idx="10"/>
          </p:nvPr>
        </p:nvSpPr>
        <p:spPr/>
        <p:txBody>
          <a:bodyPr/>
          <a:lstStyle/>
          <a:p>
            <a:fld id="{21BDE328-1807-184E-B0AC-9BFEA6FEF724}" type="datetimeFigureOut">
              <a:rPr lang="en-US" smtClean="0"/>
              <a:t>6/8/23</a:t>
            </a:fld>
            <a:endParaRPr lang="en-US"/>
          </a:p>
        </p:txBody>
      </p:sp>
      <p:sp>
        <p:nvSpPr>
          <p:cNvPr id="5" name="Footer Placeholder 4">
            <a:extLst>
              <a:ext uri="{FF2B5EF4-FFF2-40B4-BE49-F238E27FC236}">
                <a16:creationId xmlns:a16="http://schemas.microsoft.com/office/drawing/2014/main" id="{C59B3576-95B2-6809-86B1-2A668A0E5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7F0ED-F9FA-9B22-EF0C-EB40B07BBAE9}"/>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143924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FE23C4-98E8-42A5-A87E-DED229F91CB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B4713F-3E71-8D3F-3A46-5F02C392872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255117-B23B-E6C5-62B0-7AC2BEEC0DCE}"/>
              </a:ext>
            </a:extLst>
          </p:cNvPr>
          <p:cNvSpPr>
            <a:spLocks noGrp="1"/>
          </p:cNvSpPr>
          <p:nvPr>
            <p:ph type="dt" sz="half" idx="10"/>
          </p:nvPr>
        </p:nvSpPr>
        <p:spPr/>
        <p:txBody>
          <a:bodyPr/>
          <a:lstStyle/>
          <a:p>
            <a:fld id="{21BDE328-1807-184E-B0AC-9BFEA6FEF724}" type="datetimeFigureOut">
              <a:rPr lang="en-US" smtClean="0"/>
              <a:t>6/8/23</a:t>
            </a:fld>
            <a:endParaRPr lang="en-US"/>
          </a:p>
        </p:txBody>
      </p:sp>
      <p:sp>
        <p:nvSpPr>
          <p:cNvPr id="5" name="Footer Placeholder 4">
            <a:extLst>
              <a:ext uri="{FF2B5EF4-FFF2-40B4-BE49-F238E27FC236}">
                <a16:creationId xmlns:a16="http://schemas.microsoft.com/office/drawing/2014/main" id="{06BC7DC0-7452-FC44-C08E-13319A2B4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AC5042-AC5C-D312-CF85-DD7A1552AA6E}"/>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77750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B683-9759-C7F9-3732-F7EC3865756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012C600-263C-5D9C-BA96-5F9ABCFC012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EDB0CB1-E6DD-5056-CE85-61E4B55A898F}"/>
              </a:ext>
            </a:extLst>
          </p:cNvPr>
          <p:cNvSpPr>
            <a:spLocks noGrp="1"/>
          </p:cNvSpPr>
          <p:nvPr>
            <p:ph type="dt" sz="half" idx="10"/>
          </p:nvPr>
        </p:nvSpPr>
        <p:spPr/>
        <p:txBody>
          <a:bodyPr/>
          <a:lstStyle/>
          <a:p>
            <a:fld id="{21BDE328-1807-184E-B0AC-9BFEA6FEF724}" type="datetimeFigureOut">
              <a:rPr lang="en-US" smtClean="0"/>
              <a:t>6/8/23</a:t>
            </a:fld>
            <a:endParaRPr lang="en-US"/>
          </a:p>
        </p:txBody>
      </p:sp>
      <p:sp>
        <p:nvSpPr>
          <p:cNvPr id="5" name="Footer Placeholder 4">
            <a:extLst>
              <a:ext uri="{FF2B5EF4-FFF2-40B4-BE49-F238E27FC236}">
                <a16:creationId xmlns:a16="http://schemas.microsoft.com/office/drawing/2014/main" id="{D06A3521-7D14-2A8F-A0A7-03A2A45DB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DCADB-C3FD-7637-34AD-0EA959209B60}"/>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164511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B5786-535C-E92E-ED48-560C9631C49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507D96F-F3E6-048C-F067-435141531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991D46F-CAFF-2EEC-4D97-48888C321BB3}"/>
              </a:ext>
            </a:extLst>
          </p:cNvPr>
          <p:cNvSpPr>
            <a:spLocks noGrp="1"/>
          </p:cNvSpPr>
          <p:nvPr>
            <p:ph type="dt" sz="half" idx="10"/>
          </p:nvPr>
        </p:nvSpPr>
        <p:spPr/>
        <p:txBody>
          <a:bodyPr/>
          <a:lstStyle/>
          <a:p>
            <a:fld id="{21BDE328-1807-184E-B0AC-9BFEA6FEF724}" type="datetimeFigureOut">
              <a:rPr lang="en-US" smtClean="0"/>
              <a:t>6/8/23</a:t>
            </a:fld>
            <a:endParaRPr lang="en-US"/>
          </a:p>
        </p:txBody>
      </p:sp>
      <p:sp>
        <p:nvSpPr>
          <p:cNvPr id="5" name="Footer Placeholder 4">
            <a:extLst>
              <a:ext uri="{FF2B5EF4-FFF2-40B4-BE49-F238E27FC236}">
                <a16:creationId xmlns:a16="http://schemas.microsoft.com/office/drawing/2014/main" id="{43EB279E-19A3-D666-6169-4E19B3213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9ADE0-2985-FAF1-BA24-3D88FC6A6DA3}"/>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5959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C46E-EFF2-C423-0818-8DCB405977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3AD7695-DBCF-7A65-6E73-5DA23C8EF5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C52D57-40B7-B909-541A-D352657D77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AD1194A-749B-D74A-E20F-7E49E05FFA6A}"/>
              </a:ext>
            </a:extLst>
          </p:cNvPr>
          <p:cNvSpPr>
            <a:spLocks noGrp="1"/>
          </p:cNvSpPr>
          <p:nvPr>
            <p:ph type="dt" sz="half" idx="10"/>
          </p:nvPr>
        </p:nvSpPr>
        <p:spPr/>
        <p:txBody>
          <a:bodyPr/>
          <a:lstStyle/>
          <a:p>
            <a:fld id="{21BDE328-1807-184E-B0AC-9BFEA6FEF724}" type="datetimeFigureOut">
              <a:rPr lang="en-US" smtClean="0"/>
              <a:t>6/8/23</a:t>
            </a:fld>
            <a:endParaRPr lang="en-US"/>
          </a:p>
        </p:txBody>
      </p:sp>
      <p:sp>
        <p:nvSpPr>
          <p:cNvPr id="6" name="Footer Placeholder 5">
            <a:extLst>
              <a:ext uri="{FF2B5EF4-FFF2-40B4-BE49-F238E27FC236}">
                <a16:creationId xmlns:a16="http://schemas.microsoft.com/office/drawing/2014/main" id="{275CAAFE-8EE5-1993-FB69-BF1F5FC81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9DAC0A-ADC2-873A-0490-F47FDF214A1B}"/>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420895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CFE5-329D-42BD-0E68-6A7BA7DCE68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A3BF6ED-343A-6B57-ABE8-AB5DAE314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CAD5459-A437-0156-D711-A12FCA49847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C80FD7-BCCD-F782-7FD4-11AF3BDEEA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CA5C1E-F2DA-00D8-4343-DC15165B874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F55311D-8FA6-F966-8521-20BE1B9624F8}"/>
              </a:ext>
            </a:extLst>
          </p:cNvPr>
          <p:cNvSpPr>
            <a:spLocks noGrp="1"/>
          </p:cNvSpPr>
          <p:nvPr>
            <p:ph type="dt" sz="half" idx="10"/>
          </p:nvPr>
        </p:nvSpPr>
        <p:spPr/>
        <p:txBody>
          <a:bodyPr/>
          <a:lstStyle/>
          <a:p>
            <a:fld id="{21BDE328-1807-184E-B0AC-9BFEA6FEF724}" type="datetimeFigureOut">
              <a:rPr lang="en-US" smtClean="0"/>
              <a:t>6/8/23</a:t>
            </a:fld>
            <a:endParaRPr lang="en-US"/>
          </a:p>
        </p:txBody>
      </p:sp>
      <p:sp>
        <p:nvSpPr>
          <p:cNvPr id="8" name="Footer Placeholder 7">
            <a:extLst>
              <a:ext uri="{FF2B5EF4-FFF2-40B4-BE49-F238E27FC236}">
                <a16:creationId xmlns:a16="http://schemas.microsoft.com/office/drawing/2014/main" id="{C212B85E-A236-2F9E-C77B-754245906A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C27A36-4D9A-6D81-BB48-C3AB9AFBB964}"/>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227882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0DF9-2E4C-9923-7C57-E3D4FFA1746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58BC8D4-A594-B40D-BFD0-79C56FD44264}"/>
              </a:ext>
            </a:extLst>
          </p:cNvPr>
          <p:cNvSpPr>
            <a:spLocks noGrp="1"/>
          </p:cNvSpPr>
          <p:nvPr>
            <p:ph type="dt" sz="half" idx="10"/>
          </p:nvPr>
        </p:nvSpPr>
        <p:spPr/>
        <p:txBody>
          <a:bodyPr/>
          <a:lstStyle/>
          <a:p>
            <a:fld id="{21BDE328-1807-184E-B0AC-9BFEA6FEF724}" type="datetimeFigureOut">
              <a:rPr lang="en-US" smtClean="0"/>
              <a:t>6/8/23</a:t>
            </a:fld>
            <a:endParaRPr lang="en-US"/>
          </a:p>
        </p:txBody>
      </p:sp>
      <p:sp>
        <p:nvSpPr>
          <p:cNvPr id="4" name="Footer Placeholder 3">
            <a:extLst>
              <a:ext uri="{FF2B5EF4-FFF2-40B4-BE49-F238E27FC236}">
                <a16:creationId xmlns:a16="http://schemas.microsoft.com/office/drawing/2014/main" id="{F4DA17EC-B3AC-938C-0623-CDBAE68640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1355E0-36A6-BAC3-62C9-412C6B6D9E5A}"/>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192587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F9B707-1F6E-B475-D3FA-94E4BF778337}"/>
              </a:ext>
            </a:extLst>
          </p:cNvPr>
          <p:cNvSpPr>
            <a:spLocks noGrp="1"/>
          </p:cNvSpPr>
          <p:nvPr>
            <p:ph type="dt" sz="half" idx="10"/>
          </p:nvPr>
        </p:nvSpPr>
        <p:spPr/>
        <p:txBody>
          <a:bodyPr/>
          <a:lstStyle/>
          <a:p>
            <a:fld id="{21BDE328-1807-184E-B0AC-9BFEA6FEF724}" type="datetimeFigureOut">
              <a:rPr lang="en-US" smtClean="0"/>
              <a:t>6/8/23</a:t>
            </a:fld>
            <a:endParaRPr lang="en-US"/>
          </a:p>
        </p:txBody>
      </p:sp>
      <p:sp>
        <p:nvSpPr>
          <p:cNvPr id="3" name="Footer Placeholder 2">
            <a:extLst>
              <a:ext uri="{FF2B5EF4-FFF2-40B4-BE49-F238E27FC236}">
                <a16:creationId xmlns:a16="http://schemas.microsoft.com/office/drawing/2014/main" id="{989DFB5C-D6B6-D560-CC29-E7726237EE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687042-D187-565B-BD8F-A4A744A90658}"/>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159667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D46B-DD5C-63E0-7A73-B7E7241A6B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CCF32C2-621F-84C9-64C3-99A83322FC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E988CE7-B7C6-E902-0A40-853BE7C1E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CBF7FC8-7D7F-EFDF-5E0A-48E3FBA26FD5}"/>
              </a:ext>
            </a:extLst>
          </p:cNvPr>
          <p:cNvSpPr>
            <a:spLocks noGrp="1"/>
          </p:cNvSpPr>
          <p:nvPr>
            <p:ph type="dt" sz="half" idx="10"/>
          </p:nvPr>
        </p:nvSpPr>
        <p:spPr/>
        <p:txBody>
          <a:bodyPr/>
          <a:lstStyle/>
          <a:p>
            <a:fld id="{21BDE328-1807-184E-B0AC-9BFEA6FEF724}" type="datetimeFigureOut">
              <a:rPr lang="en-US" smtClean="0"/>
              <a:t>6/8/23</a:t>
            </a:fld>
            <a:endParaRPr lang="en-US"/>
          </a:p>
        </p:txBody>
      </p:sp>
      <p:sp>
        <p:nvSpPr>
          <p:cNvPr id="6" name="Footer Placeholder 5">
            <a:extLst>
              <a:ext uri="{FF2B5EF4-FFF2-40B4-BE49-F238E27FC236}">
                <a16:creationId xmlns:a16="http://schemas.microsoft.com/office/drawing/2014/main" id="{3809DA2B-B6E3-7AD8-0B44-0480E4B227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5CC2E-3831-121E-4EE8-9A0C016836E4}"/>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172844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BC85-0127-7B29-BFCF-F79647AC19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966F0A6-D755-0267-A8F6-F01E31810D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F823B6-C6B8-77E3-3700-4AD8C96ECA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EC7828-E087-2A92-6D42-6F1167451215}"/>
              </a:ext>
            </a:extLst>
          </p:cNvPr>
          <p:cNvSpPr>
            <a:spLocks noGrp="1"/>
          </p:cNvSpPr>
          <p:nvPr>
            <p:ph type="dt" sz="half" idx="10"/>
          </p:nvPr>
        </p:nvSpPr>
        <p:spPr/>
        <p:txBody>
          <a:bodyPr/>
          <a:lstStyle/>
          <a:p>
            <a:fld id="{21BDE328-1807-184E-B0AC-9BFEA6FEF724}" type="datetimeFigureOut">
              <a:rPr lang="en-US" smtClean="0"/>
              <a:t>6/8/23</a:t>
            </a:fld>
            <a:endParaRPr lang="en-US"/>
          </a:p>
        </p:txBody>
      </p:sp>
      <p:sp>
        <p:nvSpPr>
          <p:cNvPr id="6" name="Footer Placeholder 5">
            <a:extLst>
              <a:ext uri="{FF2B5EF4-FFF2-40B4-BE49-F238E27FC236}">
                <a16:creationId xmlns:a16="http://schemas.microsoft.com/office/drawing/2014/main" id="{E3089074-B369-12B8-FC44-A49F344128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69B293-584B-3F3F-752E-6B1C1A01DDE2}"/>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2288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70A604-F5DD-2439-3873-B8A6815E84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A7C6EF9-22B7-1EDD-1DD7-2F926B3AC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69CBB4-A6D6-FB84-40B3-1E3E9DD430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DE328-1807-184E-B0AC-9BFEA6FEF724}" type="datetimeFigureOut">
              <a:rPr lang="en-US" smtClean="0"/>
              <a:t>6/8/23</a:t>
            </a:fld>
            <a:endParaRPr lang="en-US"/>
          </a:p>
        </p:txBody>
      </p:sp>
      <p:sp>
        <p:nvSpPr>
          <p:cNvPr id="5" name="Footer Placeholder 4">
            <a:extLst>
              <a:ext uri="{FF2B5EF4-FFF2-40B4-BE49-F238E27FC236}">
                <a16:creationId xmlns:a16="http://schemas.microsoft.com/office/drawing/2014/main" id="{8FFB71E0-CD27-8E4D-1067-1ABF23934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1AF6DA-E65E-036A-0E32-2366BCE8EB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BE0B3-3F07-A34F-81EF-759B6186C85D}" type="slidenum">
              <a:rPr lang="en-US" smtClean="0"/>
              <a:t>‹#›</a:t>
            </a:fld>
            <a:endParaRPr lang="en-US"/>
          </a:p>
        </p:txBody>
      </p:sp>
    </p:spTree>
    <p:extLst>
      <p:ext uri="{BB962C8B-B14F-4D97-AF65-F5344CB8AC3E}">
        <p14:creationId xmlns:p14="http://schemas.microsoft.com/office/powerpoint/2010/main" val="2229945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71E42E-475B-325F-AF8B-BAFFE35AF6EC}"/>
              </a:ext>
            </a:extLst>
          </p:cNvPr>
          <p:cNvSpPr>
            <a:spLocks noGrp="1"/>
          </p:cNvSpPr>
          <p:nvPr>
            <p:ph type="ctrTitle"/>
          </p:nvPr>
        </p:nvSpPr>
        <p:spPr>
          <a:xfrm>
            <a:off x="755903" y="3399769"/>
            <a:ext cx="10640754" cy="775845"/>
          </a:xfrm>
        </p:spPr>
        <p:txBody>
          <a:bodyPr anchor="b">
            <a:normAutofit/>
          </a:bodyPr>
          <a:lstStyle/>
          <a:p>
            <a:r>
              <a:rPr lang="en-US" sz="4000" dirty="0">
                <a:solidFill>
                  <a:schemeClr val="tx2"/>
                </a:solidFill>
              </a:rPr>
              <a:t>5G Observatory Dashboard</a:t>
            </a:r>
          </a:p>
        </p:txBody>
      </p:sp>
      <p:sp>
        <p:nvSpPr>
          <p:cNvPr id="3" name="Subtitle 2">
            <a:extLst>
              <a:ext uri="{FF2B5EF4-FFF2-40B4-BE49-F238E27FC236}">
                <a16:creationId xmlns:a16="http://schemas.microsoft.com/office/drawing/2014/main" id="{9391EBF8-0971-5DCD-504D-D935A6B96973}"/>
              </a:ext>
            </a:extLst>
          </p:cNvPr>
          <p:cNvSpPr>
            <a:spLocks noGrp="1"/>
          </p:cNvSpPr>
          <p:nvPr>
            <p:ph type="subTitle" idx="1"/>
          </p:nvPr>
        </p:nvSpPr>
        <p:spPr>
          <a:xfrm>
            <a:off x="1513966" y="4536149"/>
            <a:ext cx="9163757" cy="450447"/>
          </a:xfrm>
        </p:spPr>
        <p:txBody>
          <a:bodyPr anchor="ctr">
            <a:noAutofit/>
          </a:bodyPr>
          <a:lstStyle/>
          <a:p>
            <a:r>
              <a:rPr lang="en-US" sz="1400" dirty="0">
                <a:solidFill>
                  <a:schemeClr val="tx2"/>
                </a:solidFill>
              </a:rPr>
              <a:t>CNECT/2021/OP/0008 European 5G Observatory, Phase III</a:t>
            </a:r>
          </a:p>
        </p:txBody>
      </p:sp>
      <p:grpSp>
        <p:nvGrpSpPr>
          <p:cNvPr id="14" name="Group 1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5" name="Freeform: Shape 1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Logo&#10;&#10;Description automatically generated">
            <a:extLst>
              <a:ext uri="{FF2B5EF4-FFF2-40B4-BE49-F238E27FC236}">
                <a16:creationId xmlns:a16="http://schemas.microsoft.com/office/drawing/2014/main" id="{9F24FBFB-9862-CAA4-5158-60E9C28F5A25}"/>
              </a:ext>
            </a:extLst>
          </p:cNvPr>
          <p:cNvPicPr>
            <a:picLocks noChangeAspect="1"/>
          </p:cNvPicPr>
          <p:nvPr/>
        </p:nvPicPr>
        <p:blipFill rotWithShape="1">
          <a:blip r:embed="rId3"/>
          <a:srcRect b="6798"/>
          <a:stretch/>
        </p:blipFill>
        <p:spPr>
          <a:xfrm>
            <a:off x="3760715" y="849570"/>
            <a:ext cx="4631129" cy="2643727"/>
          </a:xfrm>
          <a:prstGeom prst="rect">
            <a:avLst/>
          </a:prstGeom>
        </p:spPr>
      </p:pic>
      <p:grpSp>
        <p:nvGrpSpPr>
          <p:cNvPr id="20" name="Group 1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1" name="Freeform: Shape 2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3BA1AD9A-8CE9-8FC3-B157-24D4EF54AA32}"/>
              </a:ext>
            </a:extLst>
          </p:cNvPr>
          <p:cNvSpPr txBox="1"/>
          <p:nvPr/>
        </p:nvSpPr>
        <p:spPr>
          <a:xfrm>
            <a:off x="4267045" y="4139258"/>
            <a:ext cx="3657600" cy="646331"/>
          </a:xfrm>
          <a:prstGeom prst="rect">
            <a:avLst/>
          </a:prstGeom>
          <a:noFill/>
        </p:spPr>
        <p:txBody>
          <a:bodyPr wrap="square" rtlCol="0">
            <a:spAutoFit/>
          </a:bodyPr>
          <a:lstStyle/>
          <a:p>
            <a:pPr algn="ctr"/>
            <a:r>
              <a:rPr lang="en-US" dirty="0">
                <a:solidFill>
                  <a:schemeClr val="tx2"/>
                </a:solidFill>
              </a:rPr>
              <a:t>April 2023 – Report 18</a:t>
            </a:r>
          </a:p>
          <a:p>
            <a:pPr algn="ctr"/>
            <a:endParaRPr lang="en-US" dirty="0"/>
          </a:p>
        </p:txBody>
      </p:sp>
      <p:grpSp>
        <p:nvGrpSpPr>
          <p:cNvPr id="8" name="Group 7">
            <a:extLst>
              <a:ext uri="{FF2B5EF4-FFF2-40B4-BE49-F238E27FC236}">
                <a16:creationId xmlns:a16="http://schemas.microsoft.com/office/drawing/2014/main" id="{5545F716-20F7-CF33-6136-B0B3A1F54BA3}"/>
              </a:ext>
            </a:extLst>
          </p:cNvPr>
          <p:cNvGrpSpPr/>
          <p:nvPr/>
        </p:nvGrpSpPr>
        <p:grpSpPr>
          <a:xfrm>
            <a:off x="6618846" y="6055386"/>
            <a:ext cx="4777811" cy="515658"/>
            <a:chOff x="6618846" y="6055386"/>
            <a:chExt cx="4777811" cy="515658"/>
          </a:xfrm>
        </p:grpSpPr>
        <p:pic>
          <p:nvPicPr>
            <p:cNvPr id="1026" name="Picture 2">
              <a:extLst>
                <a:ext uri="{FF2B5EF4-FFF2-40B4-BE49-F238E27FC236}">
                  <a16:creationId xmlns:a16="http://schemas.microsoft.com/office/drawing/2014/main" id="{58794E0F-9B87-6CC7-981D-73839EB5B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756" y="6060898"/>
              <a:ext cx="1845528" cy="510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FDD0DEC-E469-06EA-4E5A-B067747A51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3300" y="6057532"/>
              <a:ext cx="1253357" cy="4820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6EA0CEF-282A-C6F5-4495-DC44AA2F1B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192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6D637C9-E297-4F95-5B0D-FFA94F16C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220" y="3997220"/>
            <a:ext cx="4554263" cy="28146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Map&#10;&#10;Description automatically generated">
            <a:extLst>
              <a:ext uri="{FF2B5EF4-FFF2-40B4-BE49-F238E27FC236}">
                <a16:creationId xmlns:a16="http://schemas.microsoft.com/office/drawing/2014/main" id="{F368B5BA-7983-3FCA-2198-8EEAE2585113}"/>
              </a:ext>
            </a:extLst>
          </p:cNvPr>
          <p:cNvPicPr>
            <a:picLocks noChangeAspect="1"/>
          </p:cNvPicPr>
          <p:nvPr/>
        </p:nvPicPr>
        <p:blipFill>
          <a:blip r:embed="rId4"/>
          <a:stretch>
            <a:fillRect/>
          </a:stretch>
        </p:blipFill>
        <p:spPr>
          <a:xfrm>
            <a:off x="8597674" y="3634617"/>
            <a:ext cx="2816580" cy="3042729"/>
          </a:xfrm>
          <a:prstGeom prst="rect">
            <a:avLst/>
          </a:prstGeom>
        </p:spPr>
      </p:pic>
      <p:pic>
        <p:nvPicPr>
          <p:cNvPr id="9" name="Picture 8" descr="Chart, bar chart&#10;&#10;Description automatically generated">
            <a:extLst>
              <a:ext uri="{FF2B5EF4-FFF2-40B4-BE49-F238E27FC236}">
                <a16:creationId xmlns:a16="http://schemas.microsoft.com/office/drawing/2014/main" id="{A8AC4E77-04AF-5AAF-F824-1190A173B0BC}"/>
              </a:ext>
            </a:extLst>
          </p:cNvPr>
          <p:cNvPicPr>
            <a:picLocks noChangeAspect="1"/>
          </p:cNvPicPr>
          <p:nvPr/>
        </p:nvPicPr>
        <p:blipFill>
          <a:blip r:embed="rId5"/>
          <a:stretch>
            <a:fillRect/>
          </a:stretch>
        </p:blipFill>
        <p:spPr>
          <a:xfrm>
            <a:off x="6719503" y="1038208"/>
            <a:ext cx="5008835" cy="2572104"/>
          </a:xfrm>
          <a:prstGeom prst="rect">
            <a:avLst/>
          </a:prstGeom>
        </p:spPr>
      </p:pic>
      <p:pic>
        <p:nvPicPr>
          <p:cNvPr id="3" name="Picture 2" descr="Map&#10;&#10;Description automatically generated">
            <a:extLst>
              <a:ext uri="{FF2B5EF4-FFF2-40B4-BE49-F238E27FC236}">
                <a16:creationId xmlns:a16="http://schemas.microsoft.com/office/drawing/2014/main" id="{6D3D77E8-F9A7-C9CB-B690-6B0AB6DB72AC}"/>
              </a:ext>
            </a:extLst>
          </p:cNvPr>
          <p:cNvPicPr>
            <a:picLocks noChangeAspect="1"/>
          </p:cNvPicPr>
          <p:nvPr/>
        </p:nvPicPr>
        <p:blipFill>
          <a:blip r:embed="rId6"/>
          <a:stretch>
            <a:fillRect/>
          </a:stretch>
        </p:blipFill>
        <p:spPr>
          <a:xfrm>
            <a:off x="2480501" y="591896"/>
            <a:ext cx="2746901" cy="3042721"/>
          </a:xfrm>
          <a:prstGeom prst="rect">
            <a:avLst/>
          </a:prstGeom>
        </p:spPr>
      </p:pic>
      <p:sp>
        <p:nvSpPr>
          <p:cNvPr id="12" name="TextBox 11">
            <a:extLst>
              <a:ext uri="{FF2B5EF4-FFF2-40B4-BE49-F238E27FC236}">
                <a16:creationId xmlns:a16="http://schemas.microsoft.com/office/drawing/2014/main" id="{BA5DB379-93A3-3CB8-B0F0-0868583DCEC6}"/>
              </a:ext>
            </a:extLst>
          </p:cNvPr>
          <p:cNvSpPr txBox="1"/>
          <p:nvPr/>
        </p:nvSpPr>
        <p:spPr>
          <a:xfrm rot="16200000">
            <a:off x="3351789" y="3366119"/>
            <a:ext cx="5895807" cy="461665"/>
          </a:xfrm>
          <a:prstGeom prst="rect">
            <a:avLst/>
          </a:prstGeom>
          <a:solidFill>
            <a:srgbClr val="D4A861"/>
          </a:solidFill>
        </p:spPr>
        <p:txBody>
          <a:bodyPr wrap="square" rtlCol="0">
            <a:spAutoFit/>
          </a:bodyPr>
          <a:lstStyle/>
          <a:p>
            <a:pPr algn="ctr"/>
            <a:r>
              <a:rPr lang="en-US" sz="2400" dirty="0">
                <a:solidFill>
                  <a:schemeClr val="bg1"/>
                </a:solidFill>
                <a:latin typeface="+mj-lt"/>
              </a:rPr>
              <a:t>5G spectrum assignments</a:t>
            </a:r>
          </a:p>
        </p:txBody>
      </p:sp>
      <p:sp>
        <p:nvSpPr>
          <p:cNvPr id="14" name="TextBox 13">
            <a:extLst>
              <a:ext uri="{FF2B5EF4-FFF2-40B4-BE49-F238E27FC236}">
                <a16:creationId xmlns:a16="http://schemas.microsoft.com/office/drawing/2014/main" id="{5248F0F9-1ED3-34F6-9C8A-3A9314E97513}"/>
              </a:ext>
            </a:extLst>
          </p:cNvPr>
          <p:cNvSpPr txBox="1"/>
          <p:nvPr/>
        </p:nvSpPr>
        <p:spPr>
          <a:xfrm rot="16200000">
            <a:off x="-2390760" y="3366119"/>
            <a:ext cx="5895809" cy="461665"/>
          </a:xfrm>
          <a:prstGeom prst="rect">
            <a:avLst/>
          </a:prstGeom>
          <a:solidFill>
            <a:srgbClr val="93B97E"/>
          </a:solidFill>
          <a:ln>
            <a:noFill/>
          </a:ln>
        </p:spPr>
        <p:txBody>
          <a:bodyPr wrap="square" rtlCol="0">
            <a:spAutoFit/>
          </a:bodyPr>
          <a:lstStyle/>
          <a:p>
            <a:pPr algn="ctr"/>
            <a:r>
              <a:rPr lang="en-US" sz="2400" dirty="0">
                <a:solidFill>
                  <a:schemeClr val="bg1"/>
                </a:solidFill>
                <a:latin typeface="+mj-lt"/>
              </a:rPr>
              <a:t>5G deployment &amp; coverage</a:t>
            </a:r>
          </a:p>
        </p:txBody>
      </p:sp>
      <p:sp>
        <p:nvSpPr>
          <p:cNvPr id="27" name="TextBox 26">
            <a:extLst>
              <a:ext uri="{FF2B5EF4-FFF2-40B4-BE49-F238E27FC236}">
                <a16:creationId xmlns:a16="http://schemas.microsoft.com/office/drawing/2014/main" id="{2F93D511-C0CA-88FF-D7C7-B64ADAF34F95}"/>
              </a:ext>
            </a:extLst>
          </p:cNvPr>
          <p:cNvSpPr txBox="1"/>
          <p:nvPr/>
        </p:nvSpPr>
        <p:spPr>
          <a:xfrm>
            <a:off x="7107830" y="3564180"/>
            <a:ext cx="3992340" cy="307777"/>
          </a:xfrm>
          <a:prstGeom prst="rect">
            <a:avLst/>
          </a:prstGeom>
          <a:noFill/>
        </p:spPr>
        <p:txBody>
          <a:bodyPr wrap="square" rtlCol="0">
            <a:spAutoFit/>
          </a:bodyPr>
          <a:lstStyle/>
          <a:p>
            <a:r>
              <a:rPr lang="en-GB" sz="1400" b="1" dirty="0">
                <a:solidFill>
                  <a:srgbClr val="D4A861"/>
                </a:solidFill>
              </a:rPr>
              <a:t>5G pioneer bands </a:t>
            </a:r>
            <a:r>
              <a:rPr lang="en-GB" sz="1200" dirty="0"/>
              <a:t>assigned across the EU27</a:t>
            </a:r>
            <a:endParaRPr lang="en-GB" sz="1200" baseline="30000" dirty="0"/>
          </a:p>
        </p:txBody>
      </p:sp>
      <p:sp>
        <p:nvSpPr>
          <p:cNvPr id="15" name="TextBox 14">
            <a:extLst>
              <a:ext uri="{FF2B5EF4-FFF2-40B4-BE49-F238E27FC236}">
                <a16:creationId xmlns:a16="http://schemas.microsoft.com/office/drawing/2014/main" id="{7FA542FE-B069-A9AB-342B-38B723EC91AA}"/>
              </a:ext>
            </a:extLst>
          </p:cNvPr>
          <p:cNvSpPr txBox="1"/>
          <p:nvPr/>
        </p:nvSpPr>
        <p:spPr>
          <a:xfrm>
            <a:off x="1081664" y="3578881"/>
            <a:ext cx="4292289" cy="523220"/>
          </a:xfrm>
          <a:prstGeom prst="rect">
            <a:avLst/>
          </a:prstGeom>
          <a:noFill/>
        </p:spPr>
        <p:txBody>
          <a:bodyPr wrap="square" rtlCol="0">
            <a:spAutoFit/>
          </a:bodyPr>
          <a:lstStyle/>
          <a:p>
            <a:r>
              <a:rPr lang="en-GB" sz="1400" b="1" dirty="0">
                <a:solidFill>
                  <a:srgbClr val="8FB178"/>
                </a:solidFill>
              </a:rPr>
              <a:t>310,000 </a:t>
            </a:r>
            <a:r>
              <a:rPr lang="en-GB" sz="1200" dirty="0"/>
              <a:t>5G base stations in EU27</a:t>
            </a:r>
            <a:endParaRPr lang="en-GB" sz="1100" dirty="0"/>
          </a:p>
          <a:p>
            <a:r>
              <a:rPr lang="en-GB" sz="1400" b="1" dirty="0">
                <a:solidFill>
                  <a:srgbClr val="8FB178"/>
                </a:solidFill>
              </a:rPr>
              <a:t>5G base stations </a:t>
            </a:r>
            <a:r>
              <a:rPr lang="en-GB" sz="1200" dirty="0"/>
              <a:t>as a percentage of existing 4G base stations</a:t>
            </a:r>
            <a:r>
              <a:rPr lang="en-GB" sz="1200" baseline="30000" dirty="0"/>
              <a:t>2</a:t>
            </a:r>
          </a:p>
        </p:txBody>
      </p:sp>
      <p:sp>
        <p:nvSpPr>
          <p:cNvPr id="22" name="TextBox 21">
            <a:extLst>
              <a:ext uri="{FF2B5EF4-FFF2-40B4-BE49-F238E27FC236}">
                <a16:creationId xmlns:a16="http://schemas.microsoft.com/office/drawing/2014/main" id="{8FC02220-3943-DBCD-33D3-00965CE9F59F}"/>
              </a:ext>
            </a:extLst>
          </p:cNvPr>
          <p:cNvSpPr txBox="1"/>
          <p:nvPr/>
        </p:nvSpPr>
        <p:spPr>
          <a:xfrm>
            <a:off x="6991890" y="591896"/>
            <a:ext cx="3992340" cy="492443"/>
          </a:xfrm>
          <a:prstGeom prst="rect">
            <a:avLst/>
          </a:prstGeom>
          <a:noFill/>
        </p:spPr>
        <p:txBody>
          <a:bodyPr wrap="square" rtlCol="0">
            <a:spAutoFit/>
          </a:bodyPr>
          <a:lstStyle/>
          <a:p>
            <a:r>
              <a:rPr lang="en-GB" sz="1400" b="1" dirty="0">
                <a:solidFill>
                  <a:srgbClr val="D4A861"/>
                </a:solidFill>
              </a:rPr>
              <a:t>68%</a:t>
            </a:r>
            <a:r>
              <a:rPr lang="en-GB" sz="1050" b="1" dirty="0">
                <a:solidFill>
                  <a:srgbClr val="D4A861"/>
                </a:solidFill>
              </a:rPr>
              <a:t>  </a:t>
            </a:r>
            <a:r>
              <a:rPr lang="en-GB" sz="1200" dirty="0"/>
              <a:t>of pioneer bands assigned on average in EU27 (Each pioneer band is weighed 1/3</a:t>
            </a:r>
            <a:r>
              <a:rPr lang="en-GB" sz="1200" baseline="30000" dirty="0"/>
              <a:t>rd</a:t>
            </a:r>
            <a:r>
              <a:rPr lang="en-GB" sz="1200" dirty="0"/>
              <a:t>)</a:t>
            </a:r>
            <a:r>
              <a:rPr lang="en-GB" sz="1200" baseline="30000" dirty="0"/>
              <a:t>3</a:t>
            </a:r>
          </a:p>
        </p:txBody>
      </p:sp>
      <p:sp>
        <p:nvSpPr>
          <p:cNvPr id="17" name="TextBox 16">
            <a:extLst>
              <a:ext uri="{FF2B5EF4-FFF2-40B4-BE49-F238E27FC236}">
                <a16:creationId xmlns:a16="http://schemas.microsoft.com/office/drawing/2014/main" id="{8F947E5D-C15B-2394-92BA-B27B78EC22DA}"/>
              </a:ext>
            </a:extLst>
          </p:cNvPr>
          <p:cNvSpPr txBox="1"/>
          <p:nvPr/>
        </p:nvSpPr>
        <p:spPr>
          <a:xfrm>
            <a:off x="1185497" y="669329"/>
            <a:ext cx="2746901" cy="307777"/>
          </a:xfrm>
          <a:prstGeom prst="rect">
            <a:avLst/>
          </a:prstGeom>
          <a:noFill/>
        </p:spPr>
        <p:txBody>
          <a:bodyPr wrap="square" rtlCol="0">
            <a:spAutoFit/>
          </a:bodyPr>
          <a:lstStyle/>
          <a:p>
            <a:r>
              <a:rPr lang="en-GB" sz="1400" b="1" dirty="0">
                <a:solidFill>
                  <a:srgbClr val="8FB178"/>
                </a:solidFill>
              </a:rPr>
              <a:t>81%</a:t>
            </a:r>
            <a:r>
              <a:rPr lang="en-GB" sz="1050" b="1" dirty="0">
                <a:solidFill>
                  <a:srgbClr val="8FB178"/>
                </a:solidFill>
              </a:rPr>
              <a:t> </a:t>
            </a:r>
            <a:r>
              <a:rPr lang="en-GB" sz="1200" dirty="0"/>
              <a:t>5G coverage of populated areas</a:t>
            </a:r>
            <a:r>
              <a:rPr lang="en-GB" sz="1200" baseline="30000" dirty="0"/>
              <a:t>1</a:t>
            </a:r>
          </a:p>
        </p:txBody>
      </p:sp>
      <p:sp>
        <p:nvSpPr>
          <p:cNvPr id="19" name="Rectangle 18">
            <a:extLst>
              <a:ext uri="{FF2B5EF4-FFF2-40B4-BE49-F238E27FC236}">
                <a16:creationId xmlns:a16="http://schemas.microsoft.com/office/drawing/2014/main" id="{CFFBCA26-8A60-D0E2-6D9D-F9383ADF9DDC}"/>
              </a:ext>
            </a:extLst>
          </p:cNvPr>
          <p:cNvSpPr/>
          <p:nvPr/>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picture containing icon&#10;&#10;Description automatically generated">
            <a:extLst>
              <a:ext uri="{FF2B5EF4-FFF2-40B4-BE49-F238E27FC236}">
                <a16:creationId xmlns:a16="http://schemas.microsoft.com/office/drawing/2014/main" id="{FD22572C-EA24-C496-F3BE-DFB8CAC12029}"/>
              </a:ext>
            </a:extLst>
          </p:cNvPr>
          <p:cNvPicPr>
            <a:picLocks noChangeAspect="1"/>
          </p:cNvPicPr>
          <p:nvPr/>
        </p:nvPicPr>
        <p:blipFill>
          <a:blip r:embed="rId7"/>
          <a:stretch>
            <a:fillRect/>
          </a:stretch>
        </p:blipFill>
        <p:spPr>
          <a:xfrm>
            <a:off x="147780" y="0"/>
            <a:ext cx="1200960" cy="557017"/>
          </a:xfrm>
          <a:prstGeom prst="rect">
            <a:avLst/>
          </a:prstGeom>
        </p:spPr>
      </p:pic>
      <p:sp>
        <p:nvSpPr>
          <p:cNvPr id="25" name="TextBox 24">
            <a:extLst>
              <a:ext uri="{FF2B5EF4-FFF2-40B4-BE49-F238E27FC236}">
                <a16:creationId xmlns:a16="http://schemas.microsoft.com/office/drawing/2014/main" id="{2BCF7305-2D96-8F8D-1A1E-A6F9F443F6ED}"/>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EU Scoreboard</a:t>
            </a:r>
          </a:p>
        </p:txBody>
      </p:sp>
      <p:pic>
        <p:nvPicPr>
          <p:cNvPr id="16" name="Picture 15" descr="A picture containing background pattern&#10;&#10;Description automatically generated">
            <a:extLst>
              <a:ext uri="{FF2B5EF4-FFF2-40B4-BE49-F238E27FC236}">
                <a16:creationId xmlns:a16="http://schemas.microsoft.com/office/drawing/2014/main" id="{9638463C-2711-00E3-4559-B573BD9B759E}"/>
              </a:ext>
            </a:extLst>
          </p:cNvPr>
          <p:cNvPicPr>
            <a:picLocks noChangeAspect="1"/>
          </p:cNvPicPr>
          <p:nvPr/>
        </p:nvPicPr>
        <p:blipFill>
          <a:blip r:embed="rId8"/>
          <a:stretch>
            <a:fillRect/>
          </a:stretch>
        </p:blipFill>
        <p:spPr>
          <a:xfrm>
            <a:off x="6863629" y="4102101"/>
            <a:ext cx="1942045" cy="509615"/>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45EA59F2-30E7-4342-3742-0DB9BE557650}"/>
              </a:ext>
            </a:extLst>
          </p:cNvPr>
          <p:cNvPicPr>
            <a:picLocks noChangeAspect="1"/>
          </p:cNvPicPr>
          <p:nvPr/>
        </p:nvPicPr>
        <p:blipFill>
          <a:blip r:embed="rId9"/>
          <a:stretch>
            <a:fillRect/>
          </a:stretch>
        </p:blipFill>
        <p:spPr>
          <a:xfrm>
            <a:off x="6856661" y="6158737"/>
            <a:ext cx="1289771" cy="451420"/>
          </a:xfrm>
          <a:prstGeom prst="rect">
            <a:avLst/>
          </a:prstGeom>
        </p:spPr>
      </p:pic>
      <p:pic>
        <p:nvPicPr>
          <p:cNvPr id="28" name="Picture 27" descr="A picture containing logo&#10;&#10;Description automatically generated">
            <a:extLst>
              <a:ext uri="{FF2B5EF4-FFF2-40B4-BE49-F238E27FC236}">
                <a16:creationId xmlns:a16="http://schemas.microsoft.com/office/drawing/2014/main" id="{38DB933B-E858-D1E9-83FD-48DA6DEDEA13}"/>
              </a:ext>
            </a:extLst>
          </p:cNvPr>
          <p:cNvPicPr>
            <a:picLocks noChangeAspect="1"/>
          </p:cNvPicPr>
          <p:nvPr/>
        </p:nvPicPr>
        <p:blipFill>
          <a:blip r:embed="rId9"/>
          <a:stretch>
            <a:fillRect/>
          </a:stretch>
        </p:blipFill>
        <p:spPr>
          <a:xfrm>
            <a:off x="1165201" y="2997947"/>
            <a:ext cx="1289771" cy="451420"/>
          </a:xfrm>
          <a:prstGeom prst="rect">
            <a:avLst/>
          </a:prstGeom>
        </p:spPr>
      </p:pic>
      <p:sp>
        <p:nvSpPr>
          <p:cNvPr id="26" name="TextBox 25">
            <a:extLst>
              <a:ext uri="{FF2B5EF4-FFF2-40B4-BE49-F238E27FC236}">
                <a16:creationId xmlns:a16="http://schemas.microsoft.com/office/drawing/2014/main" id="{EF2C54A0-9266-1F56-B146-67AD24E368EC}"/>
              </a:ext>
            </a:extLst>
          </p:cNvPr>
          <p:cNvSpPr txBox="1"/>
          <p:nvPr/>
        </p:nvSpPr>
        <p:spPr>
          <a:xfrm>
            <a:off x="1214978" y="3337844"/>
            <a:ext cx="2224647" cy="245648"/>
          </a:xfrm>
          <a:prstGeom prst="rect">
            <a:avLst/>
          </a:prstGeom>
          <a:noFill/>
        </p:spPr>
        <p:txBody>
          <a:bodyPr wrap="square" rtlCol="0">
            <a:spAutoFit/>
          </a:bodyPr>
          <a:lstStyle/>
          <a:p>
            <a:r>
              <a:rPr lang="en-GB" sz="1000" dirty="0"/>
              <a:t>Darker green indicates higher coverage</a:t>
            </a:r>
            <a:endParaRPr lang="en-GB" sz="1000" baseline="30000" dirty="0"/>
          </a:p>
        </p:txBody>
      </p:sp>
      <p:pic>
        <p:nvPicPr>
          <p:cNvPr id="10" name="Picture 2">
            <a:extLst>
              <a:ext uri="{FF2B5EF4-FFF2-40B4-BE49-F238E27FC236}">
                <a16:creationId xmlns:a16="http://schemas.microsoft.com/office/drawing/2014/main" id="{FFE41055-0B5E-F1CF-97EC-DAEFFBAE6D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23921" y="172804"/>
            <a:ext cx="1352872" cy="365027"/>
          </a:xfrm>
          <a:prstGeom prst="rect">
            <a:avLst/>
          </a:prstGeom>
          <a:solidFill>
            <a:schemeClr val="accent1">
              <a:lumMod val="60000"/>
              <a:lumOff val="40000"/>
            </a:schemeClr>
          </a:solidFill>
        </p:spPr>
      </p:pic>
      <p:pic>
        <p:nvPicPr>
          <p:cNvPr id="13" name="Picture 4">
            <a:extLst>
              <a:ext uri="{FF2B5EF4-FFF2-40B4-BE49-F238E27FC236}">
                <a16:creationId xmlns:a16="http://schemas.microsoft.com/office/drawing/2014/main" id="{ACBB0957-BCA3-8042-3DDD-4BAEEFD45D3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06555" y="162809"/>
            <a:ext cx="918779" cy="344931"/>
          </a:xfrm>
          <a:prstGeom prst="rect">
            <a:avLst/>
          </a:prstGeom>
          <a:solidFill>
            <a:schemeClr val="accent1">
              <a:lumMod val="60000"/>
              <a:lumOff val="40000"/>
            </a:schemeClr>
          </a:solidFill>
        </p:spPr>
      </p:pic>
      <p:pic>
        <p:nvPicPr>
          <p:cNvPr id="18" name="Picture 6">
            <a:extLst>
              <a:ext uri="{FF2B5EF4-FFF2-40B4-BE49-F238E27FC236}">
                <a16:creationId xmlns:a16="http://schemas.microsoft.com/office/drawing/2014/main" id="{B5FAC48A-E12B-DB78-6563-0BDA3FE105D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22940" y="117044"/>
            <a:ext cx="971219" cy="365027"/>
          </a:xfrm>
          <a:prstGeom prst="rect">
            <a:avLst/>
          </a:prstGeom>
          <a:solidFill>
            <a:schemeClr val="accent1">
              <a:lumMod val="60000"/>
              <a:lumOff val="40000"/>
            </a:schemeClr>
          </a:solidFill>
        </p:spPr>
      </p:pic>
      <p:sp>
        <p:nvSpPr>
          <p:cNvPr id="23" name="TextBox 22">
            <a:extLst>
              <a:ext uri="{FF2B5EF4-FFF2-40B4-BE49-F238E27FC236}">
                <a16:creationId xmlns:a16="http://schemas.microsoft.com/office/drawing/2014/main" id="{1FBF9166-B7D3-66F2-7E8E-E70041C40682}"/>
              </a:ext>
            </a:extLst>
          </p:cNvPr>
          <p:cNvSpPr txBox="1"/>
          <p:nvPr/>
        </p:nvSpPr>
        <p:spPr>
          <a:xfrm>
            <a:off x="3937473" y="6572465"/>
            <a:ext cx="4501360" cy="323165"/>
          </a:xfrm>
          <a:prstGeom prst="rect">
            <a:avLst/>
          </a:prstGeom>
          <a:noFill/>
        </p:spPr>
        <p:txBody>
          <a:bodyPr wrap="square" rtlCol="0">
            <a:spAutoFit/>
          </a:bodyPr>
          <a:lstStyle/>
          <a:p>
            <a:pPr algn="ctr"/>
            <a:r>
              <a:rPr lang="en-US" sz="1500" dirty="0"/>
              <a:t>5G Observatory scoreboard - March 2023</a:t>
            </a:r>
          </a:p>
        </p:txBody>
      </p:sp>
      <p:sp>
        <p:nvSpPr>
          <p:cNvPr id="4" name="TextBox 3">
            <a:extLst>
              <a:ext uri="{FF2B5EF4-FFF2-40B4-BE49-F238E27FC236}">
                <a16:creationId xmlns:a16="http://schemas.microsoft.com/office/drawing/2014/main" id="{5E5CB91A-FE3E-4B33-7C77-8411035F3DA0}"/>
              </a:ext>
            </a:extLst>
          </p:cNvPr>
          <p:cNvSpPr txBox="1"/>
          <p:nvPr/>
        </p:nvSpPr>
        <p:spPr>
          <a:xfrm>
            <a:off x="3048000" y="3297956"/>
            <a:ext cx="6096000"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2016050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28F8EAA9-FC80-0210-BC12-672FE640A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56" y="1181112"/>
            <a:ext cx="10843260" cy="55529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248F0F9-1ED3-34F6-9C8A-3A9314E97513}"/>
              </a:ext>
            </a:extLst>
          </p:cNvPr>
          <p:cNvSpPr txBox="1"/>
          <p:nvPr/>
        </p:nvSpPr>
        <p:spPr>
          <a:xfrm rot="16200000">
            <a:off x="-2390760" y="3366119"/>
            <a:ext cx="5895809" cy="461665"/>
          </a:xfrm>
          <a:prstGeom prst="rect">
            <a:avLst/>
          </a:prstGeom>
          <a:solidFill>
            <a:srgbClr val="93B97E"/>
          </a:solidFill>
          <a:ln>
            <a:noFill/>
          </a:ln>
        </p:spPr>
        <p:txBody>
          <a:bodyPr wrap="square" rtlCol="0">
            <a:spAutoFit/>
          </a:bodyPr>
          <a:lstStyle/>
          <a:p>
            <a:pPr algn="ctr"/>
            <a:r>
              <a:rPr lang="en-US" sz="2400" dirty="0">
                <a:solidFill>
                  <a:schemeClr val="bg1"/>
                </a:solidFill>
                <a:latin typeface="+mj-lt"/>
              </a:rPr>
              <a:t>EU 5G progress</a:t>
            </a:r>
          </a:p>
        </p:txBody>
      </p:sp>
      <p:sp>
        <p:nvSpPr>
          <p:cNvPr id="19" name="Rectangle 18">
            <a:extLst>
              <a:ext uri="{FF2B5EF4-FFF2-40B4-BE49-F238E27FC236}">
                <a16:creationId xmlns:a16="http://schemas.microsoft.com/office/drawing/2014/main" id="{CFFBCA26-8A60-D0E2-6D9D-F9383ADF9DDC}"/>
              </a:ext>
            </a:extLst>
          </p:cNvPr>
          <p:cNvSpPr/>
          <p:nvPr/>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picture containing icon&#10;&#10;Description automatically generated">
            <a:extLst>
              <a:ext uri="{FF2B5EF4-FFF2-40B4-BE49-F238E27FC236}">
                <a16:creationId xmlns:a16="http://schemas.microsoft.com/office/drawing/2014/main" id="{FD22572C-EA24-C496-F3BE-DFB8CAC12029}"/>
              </a:ext>
            </a:extLst>
          </p:cNvPr>
          <p:cNvPicPr>
            <a:picLocks noChangeAspect="1"/>
          </p:cNvPicPr>
          <p:nvPr/>
        </p:nvPicPr>
        <p:blipFill>
          <a:blip r:embed="rId4"/>
          <a:stretch>
            <a:fillRect/>
          </a:stretch>
        </p:blipFill>
        <p:spPr>
          <a:xfrm>
            <a:off x="147780" y="0"/>
            <a:ext cx="1200960" cy="557017"/>
          </a:xfrm>
          <a:prstGeom prst="rect">
            <a:avLst/>
          </a:prstGeom>
        </p:spPr>
      </p:pic>
      <p:sp>
        <p:nvSpPr>
          <p:cNvPr id="25" name="TextBox 24">
            <a:extLst>
              <a:ext uri="{FF2B5EF4-FFF2-40B4-BE49-F238E27FC236}">
                <a16:creationId xmlns:a16="http://schemas.microsoft.com/office/drawing/2014/main" id="{2BCF7305-2D96-8F8D-1A1E-A6F9F443F6ED}"/>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EU Scoreboard</a:t>
            </a:r>
          </a:p>
        </p:txBody>
      </p:sp>
      <p:pic>
        <p:nvPicPr>
          <p:cNvPr id="10" name="Picture 2">
            <a:extLst>
              <a:ext uri="{FF2B5EF4-FFF2-40B4-BE49-F238E27FC236}">
                <a16:creationId xmlns:a16="http://schemas.microsoft.com/office/drawing/2014/main" id="{FFE41055-0B5E-F1CF-97EC-DAEFFBAE6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921" y="172804"/>
            <a:ext cx="1352872" cy="365027"/>
          </a:xfrm>
          <a:prstGeom prst="rect">
            <a:avLst/>
          </a:prstGeom>
          <a:solidFill>
            <a:schemeClr val="accent1">
              <a:lumMod val="60000"/>
              <a:lumOff val="40000"/>
            </a:schemeClr>
          </a:solidFill>
        </p:spPr>
      </p:pic>
      <p:pic>
        <p:nvPicPr>
          <p:cNvPr id="13" name="Picture 4">
            <a:extLst>
              <a:ext uri="{FF2B5EF4-FFF2-40B4-BE49-F238E27FC236}">
                <a16:creationId xmlns:a16="http://schemas.microsoft.com/office/drawing/2014/main" id="{ACBB0957-BCA3-8042-3DDD-4BAEEFD45D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6555" y="162809"/>
            <a:ext cx="918779" cy="344931"/>
          </a:xfrm>
          <a:prstGeom prst="rect">
            <a:avLst/>
          </a:prstGeom>
          <a:solidFill>
            <a:schemeClr val="accent1">
              <a:lumMod val="60000"/>
              <a:lumOff val="40000"/>
            </a:schemeClr>
          </a:solidFill>
        </p:spPr>
      </p:pic>
      <p:pic>
        <p:nvPicPr>
          <p:cNvPr id="18" name="Picture 6">
            <a:extLst>
              <a:ext uri="{FF2B5EF4-FFF2-40B4-BE49-F238E27FC236}">
                <a16:creationId xmlns:a16="http://schemas.microsoft.com/office/drawing/2014/main" id="{B5FAC48A-E12B-DB78-6563-0BDA3FE105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2940" y="117044"/>
            <a:ext cx="971219" cy="365027"/>
          </a:xfrm>
          <a:prstGeom prst="rect">
            <a:avLst/>
          </a:prstGeom>
          <a:solidFill>
            <a:schemeClr val="accent1">
              <a:lumMod val="60000"/>
              <a:lumOff val="40000"/>
            </a:schemeClr>
          </a:solidFill>
        </p:spPr>
      </p:pic>
      <p:sp>
        <p:nvSpPr>
          <p:cNvPr id="23" name="TextBox 22">
            <a:extLst>
              <a:ext uri="{FF2B5EF4-FFF2-40B4-BE49-F238E27FC236}">
                <a16:creationId xmlns:a16="http://schemas.microsoft.com/office/drawing/2014/main" id="{1FBF9166-B7D3-66F2-7E8E-E70041C40682}"/>
              </a:ext>
            </a:extLst>
          </p:cNvPr>
          <p:cNvSpPr txBox="1"/>
          <p:nvPr/>
        </p:nvSpPr>
        <p:spPr>
          <a:xfrm>
            <a:off x="3937473" y="6572465"/>
            <a:ext cx="4501360" cy="323165"/>
          </a:xfrm>
          <a:prstGeom prst="rect">
            <a:avLst/>
          </a:prstGeom>
          <a:noFill/>
        </p:spPr>
        <p:txBody>
          <a:bodyPr wrap="square" rtlCol="0">
            <a:spAutoFit/>
          </a:bodyPr>
          <a:lstStyle/>
          <a:p>
            <a:pPr algn="ctr"/>
            <a:r>
              <a:rPr lang="en-US" sz="1500" dirty="0"/>
              <a:t>5G Observatory scoreboard - March 2023</a:t>
            </a:r>
          </a:p>
        </p:txBody>
      </p:sp>
      <p:sp>
        <p:nvSpPr>
          <p:cNvPr id="2" name="TextBox 1">
            <a:extLst>
              <a:ext uri="{FF2B5EF4-FFF2-40B4-BE49-F238E27FC236}">
                <a16:creationId xmlns:a16="http://schemas.microsoft.com/office/drawing/2014/main" id="{4422E736-CAA3-C1AD-5233-75BBABF9A6D4}"/>
              </a:ext>
            </a:extLst>
          </p:cNvPr>
          <p:cNvSpPr txBox="1"/>
          <p:nvPr/>
        </p:nvSpPr>
        <p:spPr>
          <a:xfrm>
            <a:off x="965355" y="912100"/>
            <a:ext cx="6518809" cy="338554"/>
          </a:xfrm>
          <a:prstGeom prst="rect">
            <a:avLst/>
          </a:prstGeom>
          <a:noFill/>
        </p:spPr>
        <p:txBody>
          <a:bodyPr wrap="square" rtlCol="0">
            <a:spAutoFit/>
          </a:bodyPr>
          <a:lstStyle/>
          <a:p>
            <a:r>
              <a:rPr lang="en-GB" sz="1600" b="1" dirty="0">
                <a:solidFill>
                  <a:srgbClr val="93B97E"/>
                </a:solidFill>
              </a:rPr>
              <a:t>5G coverage of populated areas </a:t>
            </a:r>
            <a:r>
              <a:rPr lang="en-GB" sz="1400" dirty="0"/>
              <a:t>(All frequency bands combined)</a:t>
            </a:r>
            <a:r>
              <a:rPr lang="en-GB" sz="1400" baseline="30000" dirty="0"/>
              <a:t>4</a:t>
            </a:r>
          </a:p>
        </p:txBody>
      </p:sp>
    </p:spTree>
    <p:extLst>
      <p:ext uri="{BB962C8B-B14F-4D97-AF65-F5344CB8AC3E}">
        <p14:creationId xmlns:p14="http://schemas.microsoft.com/office/powerpoint/2010/main" val="378600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6575265-353E-85E5-1925-785EA285A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902" y="1508050"/>
            <a:ext cx="11128502" cy="50368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248F0F9-1ED3-34F6-9C8A-3A9314E97513}"/>
              </a:ext>
            </a:extLst>
          </p:cNvPr>
          <p:cNvSpPr txBox="1"/>
          <p:nvPr/>
        </p:nvSpPr>
        <p:spPr>
          <a:xfrm rot="16200000">
            <a:off x="-2390760" y="3366119"/>
            <a:ext cx="5895809" cy="461665"/>
          </a:xfrm>
          <a:prstGeom prst="rect">
            <a:avLst/>
          </a:prstGeom>
          <a:solidFill>
            <a:srgbClr val="A47EB9"/>
          </a:solidFill>
          <a:ln>
            <a:noFill/>
          </a:ln>
        </p:spPr>
        <p:txBody>
          <a:bodyPr wrap="square" rtlCol="0">
            <a:spAutoFit/>
          </a:bodyPr>
          <a:lstStyle/>
          <a:p>
            <a:pPr algn="ctr"/>
            <a:r>
              <a:rPr lang="en-US" sz="2400" dirty="0">
                <a:solidFill>
                  <a:schemeClr val="bg1"/>
                </a:solidFill>
                <a:latin typeface="+mj-lt"/>
              </a:rPr>
              <a:t>EU 5G progress</a:t>
            </a:r>
          </a:p>
        </p:txBody>
      </p:sp>
      <p:sp>
        <p:nvSpPr>
          <p:cNvPr id="19" name="Rectangle 18">
            <a:extLst>
              <a:ext uri="{FF2B5EF4-FFF2-40B4-BE49-F238E27FC236}">
                <a16:creationId xmlns:a16="http://schemas.microsoft.com/office/drawing/2014/main" id="{CFFBCA26-8A60-D0E2-6D9D-F9383ADF9DDC}"/>
              </a:ext>
            </a:extLst>
          </p:cNvPr>
          <p:cNvSpPr/>
          <p:nvPr/>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picture containing icon&#10;&#10;Description automatically generated">
            <a:extLst>
              <a:ext uri="{FF2B5EF4-FFF2-40B4-BE49-F238E27FC236}">
                <a16:creationId xmlns:a16="http://schemas.microsoft.com/office/drawing/2014/main" id="{FD22572C-EA24-C496-F3BE-DFB8CAC12029}"/>
              </a:ext>
            </a:extLst>
          </p:cNvPr>
          <p:cNvPicPr>
            <a:picLocks noChangeAspect="1"/>
          </p:cNvPicPr>
          <p:nvPr/>
        </p:nvPicPr>
        <p:blipFill>
          <a:blip r:embed="rId4"/>
          <a:stretch>
            <a:fillRect/>
          </a:stretch>
        </p:blipFill>
        <p:spPr>
          <a:xfrm>
            <a:off x="147780" y="0"/>
            <a:ext cx="1200960" cy="557017"/>
          </a:xfrm>
          <a:prstGeom prst="rect">
            <a:avLst/>
          </a:prstGeom>
        </p:spPr>
      </p:pic>
      <p:sp>
        <p:nvSpPr>
          <p:cNvPr id="25" name="TextBox 24">
            <a:extLst>
              <a:ext uri="{FF2B5EF4-FFF2-40B4-BE49-F238E27FC236}">
                <a16:creationId xmlns:a16="http://schemas.microsoft.com/office/drawing/2014/main" id="{2BCF7305-2D96-8F8D-1A1E-A6F9F443F6ED}"/>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EU Scoreboard</a:t>
            </a:r>
          </a:p>
        </p:txBody>
      </p:sp>
      <p:pic>
        <p:nvPicPr>
          <p:cNvPr id="10" name="Picture 2">
            <a:extLst>
              <a:ext uri="{FF2B5EF4-FFF2-40B4-BE49-F238E27FC236}">
                <a16:creationId xmlns:a16="http://schemas.microsoft.com/office/drawing/2014/main" id="{FFE41055-0B5E-F1CF-97EC-DAEFFBAE6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921" y="172804"/>
            <a:ext cx="1352872" cy="365027"/>
          </a:xfrm>
          <a:prstGeom prst="rect">
            <a:avLst/>
          </a:prstGeom>
          <a:solidFill>
            <a:schemeClr val="accent1">
              <a:lumMod val="60000"/>
              <a:lumOff val="40000"/>
            </a:schemeClr>
          </a:solidFill>
        </p:spPr>
      </p:pic>
      <p:pic>
        <p:nvPicPr>
          <p:cNvPr id="13" name="Picture 4">
            <a:extLst>
              <a:ext uri="{FF2B5EF4-FFF2-40B4-BE49-F238E27FC236}">
                <a16:creationId xmlns:a16="http://schemas.microsoft.com/office/drawing/2014/main" id="{ACBB0957-BCA3-8042-3DDD-4BAEEFD45D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6555" y="162809"/>
            <a:ext cx="918779" cy="344931"/>
          </a:xfrm>
          <a:prstGeom prst="rect">
            <a:avLst/>
          </a:prstGeom>
          <a:solidFill>
            <a:schemeClr val="accent1">
              <a:lumMod val="60000"/>
              <a:lumOff val="40000"/>
            </a:schemeClr>
          </a:solidFill>
        </p:spPr>
      </p:pic>
      <p:pic>
        <p:nvPicPr>
          <p:cNvPr id="18" name="Picture 6">
            <a:extLst>
              <a:ext uri="{FF2B5EF4-FFF2-40B4-BE49-F238E27FC236}">
                <a16:creationId xmlns:a16="http://schemas.microsoft.com/office/drawing/2014/main" id="{B5FAC48A-E12B-DB78-6563-0BDA3FE105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2940" y="117044"/>
            <a:ext cx="971219" cy="365027"/>
          </a:xfrm>
          <a:prstGeom prst="rect">
            <a:avLst/>
          </a:prstGeom>
          <a:solidFill>
            <a:schemeClr val="accent1">
              <a:lumMod val="60000"/>
              <a:lumOff val="40000"/>
            </a:schemeClr>
          </a:solidFill>
        </p:spPr>
      </p:pic>
      <p:sp>
        <p:nvSpPr>
          <p:cNvPr id="23" name="TextBox 22">
            <a:extLst>
              <a:ext uri="{FF2B5EF4-FFF2-40B4-BE49-F238E27FC236}">
                <a16:creationId xmlns:a16="http://schemas.microsoft.com/office/drawing/2014/main" id="{1FBF9166-B7D3-66F2-7E8E-E70041C40682}"/>
              </a:ext>
            </a:extLst>
          </p:cNvPr>
          <p:cNvSpPr txBox="1"/>
          <p:nvPr/>
        </p:nvSpPr>
        <p:spPr>
          <a:xfrm>
            <a:off x="3937473" y="6572465"/>
            <a:ext cx="4501360" cy="323165"/>
          </a:xfrm>
          <a:prstGeom prst="rect">
            <a:avLst/>
          </a:prstGeom>
          <a:noFill/>
        </p:spPr>
        <p:txBody>
          <a:bodyPr wrap="square" rtlCol="0">
            <a:spAutoFit/>
          </a:bodyPr>
          <a:lstStyle/>
          <a:p>
            <a:pPr algn="ctr"/>
            <a:r>
              <a:rPr lang="en-US" sz="1500" dirty="0"/>
              <a:t>5G Observatory scoreboard - March 2023</a:t>
            </a:r>
          </a:p>
        </p:txBody>
      </p:sp>
      <p:sp>
        <p:nvSpPr>
          <p:cNvPr id="2" name="TextBox 1">
            <a:extLst>
              <a:ext uri="{FF2B5EF4-FFF2-40B4-BE49-F238E27FC236}">
                <a16:creationId xmlns:a16="http://schemas.microsoft.com/office/drawing/2014/main" id="{4422E736-CAA3-C1AD-5233-75BBABF9A6D4}"/>
              </a:ext>
            </a:extLst>
          </p:cNvPr>
          <p:cNvSpPr txBox="1"/>
          <p:nvPr/>
        </p:nvSpPr>
        <p:spPr>
          <a:xfrm>
            <a:off x="965355" y="912100"/>
            <a:ext cx="6689813" cy="338554"/>
          </a:xfrm>
          <a:prstGeom prst="rect">
            <a:avLst/>
          </a:prstGeom>
          <a:noFill/>
        </p:spPr>
        <p:txBody>
          <a:bodyPr wrap="square" rtlCol="0">
            <a:spAutoFit/>
          </a:bodyPr>
          <a:lstStyle/>
          <a:p>
            <a:r>
              <a:rPr lang="en-GB" sz="1600" b="1" dirty="0">
                <a:solidFill>
                  <a:srgbClr val="A47EB9"/>
                </a:solidFill>
              </a:rPr>
              <a:t>5G base stations </a:t>
            </a:r>
            <a:r>
              <a:rPr lang="en-GB" sz="1400" dirty="0"/>
              <a:t>as a percentage of existing 4G base stations in Member States</a:t>
            </a:r>
            <a:endParaRPr lang="en-GB" sz="1400" baseline="30000" dirty="0"/>
          </a:p>
        </p:txBody>
      </p:sp>
    </p:spTree>
    <p:extLst>
      <p:ext uri="{BB962C8B-B14F-4D97-AF65-F5344CB8AC3E}">
        <p14:creationId xmlns:p14="http://schemas.microsoft.com/office/powerpoint/2010/main" val="253944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5FB941-9A46-A59A-5CD9-BB1BE28A6EF8}"/>
              </a:ext>
            </a:extLst>
          </p:cNvPr>
          <p:cNvGrpSpPr/>
          <p:nvPr/>
        </p:nvGrpSpPr>
        <p:grpSpPr>
          <a:xfrm>
            <a:off x="0" y="0"/>
            <a:ext cx="12192000" cy="594867"/>
            <a:chOff x="0" y="0"/>
            <a:chExt cx="12192000" cy="594867"/>
          </a:xfrm>
          <a:solidFill>
            <a:schemeClr val="accent1">
              <a:lumMod val="60000"/>
              <a:lumOff val="40000"/>
            </a:schemeClr>
          </a:solidFill>
        </p:grpSpPr>
        <p:sp>
          <p:nvSpPr>
            <p:cNvPr id="20" name="Rectangle 19">
              <a:extLst>
                <a:ext uri="{FF2B5EF4-FFF2-40B4-BE49-F238E27FC236}">
                  <a16:creationId xmlns:a16="http://schemas.microsoft.com/office/drawing/2014/main" id="{2FEED284-6223-009D-6393-8F5AF8060357}"/>
                </a:ext>
              </a:extLst>
            </p:cNvPr>
            <p:cNvSpPr/>
            <p:nvPr/>
          </p:nvSpPr>
          <p:spPr>
            <a:xfrm>
              <a:off x="0" y="0"/>
              <a:ext cx="12192000" cy="594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icon&#10;&#10;Description automatically generated">
              <a:extLst>
                <a:ext uri="{FF2B5EF4-FFF2-40B4-BE49-F238E27FC236}">
                  <a16:creationId xmlns:a16="http://schemas.microsoft.com/office/drawing/2014/main" id="{04390FB5-B1B8-6E19-5375-BCB5BC262061}"/>
                </a:ext>
              </a:extLst>
            </p:cNvPr>
            <p:cNvPicPr>
              <a:picLocks noChangeAspect="1"/>
            </p:cNvPicPr>
            <p:nvPr/>
          </p:nvPicPr>
          <p:blipFill>
            <a:blip r:embed="rId2"/>
            <a:stretch>
              <a:fillRect/>
            </a:stretch>
          </p:blipFill>
          <p:spPr>
            <a:xfrm>
              <a:off x="147780" y="0"/>
              <a:ext cx="1200960" cy="557017"/>
            </a:xfrm>
            <a:prstGeom prst="rect">
              <a:avLst/>
            </a:prstGeom>
            <a:grpFill/>
          </p:spPr>
        </p:pic>
        <p:grpSp>
          <p:nvGrpSpPr>
            <p:cNvPr id="15" name="Group 14">
              <a:extLst>
                <a:ext uri="{FF2B5EF4-FFF2-40B4-BE49-F238E27FC236}">
                  <a16:creationId xmlns:a16="http://schemas.microsoft.com/office/drawing/2014/main" id="{4AC1A3E4-9292-C2F0-7A2B-001DA3503DAF}"/>
                </a:ext>
              </a:extLst>
            </p:cNvPr>
            <p:cNvGrpSpPr/>
            <p:nvPr/>
          </p:nvGrpSpPr>
          <p:grpSpPr>
            <a:xfrm>
              <a:off x="8122940" y="117044"/>
              <a:ext cx="3502394" cy="420787"/>
              <a:chOff x="6618846" y="6055386"/>
              <a:chExt cx="4777809" cy="588074"/>
            </a:xfrm>
            <a:grpFill/>
          </p:grpSpPr>
          <p:pic>
            <p:nvPicPr>
              <p:cNvPr id="16" name="Picture 2">
                <a:extLst>
                  <a:ext uri="{FF2B5EF4-FFF2-40B4-BE49-F238E27FC236}">
                    <a16:creationId xmlns:a16="http://schemas.microsoft.com/office/drawing/2014/main" id="{44FC90DF-2AE7-684D-1C38-1390445B2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grpFill/>
            </p:spPr>
          </p:pic>
          <p:pic>
            <p:nvPicPr>
              <p:cNvPr id="17" name="Picture 4">
                <a:extLst>
                  <a:ext uri="{FF2B5EF4-FFF2-40B4-BE49-F238E27FC236}">
                    <a16:creationId xmlns:a16="http://schemas.microsoft.com/office/drawing/2014/main" id="{EAD65E8F-5AAA-C096-2E7E-6B3BA543F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grpFill/>
            </p:spPr>
          </p:pic>
          <p:pic>
            <p:nvPicPr>
              <p:cNvPr id="18" name="Picture 6">
                <a:extLst>
                  <a:ext uri="{FF2B5EF4-FFF2-40B4-BE49-F238E27FC236}">
                    <a16:creationId xmlns:a16="http://schemas.microsoft.com/office/drawing/2014/main" id="{45DA97B6-2797-BA01-B095-C7FC1761CB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grpFill/>
            </p:spPr>
          </p:pic>
        </p:grpSp>
        <p:sp>
          <p:nvSpPr>
            <p:cNvPr id="21" name="TextBox 20">
              <a:extLst>
                <a:ext uri="{FF2B5EF4-FFF2-40B4-BE49-F238E27FC236}">
                  <a16:creationId xmlns:a16="http://schemas.microsoft.com/office/drawing/2014/main" id="{B4CAC8D2-C88E-56A9-01BB-C1339E9F7A3C}"/>
                </a:ext>
              </a:extLst>
            </p:cNvPr>
            <p:cNvSpPr txBox="1"/>
            <p:nvPr/>
          </p:nvSpPr>
          <p:spPr>
            <a:xfrm>
              <a:off x="1620642" y="117044"/>
              <a:ext cx="4357248" cy="369332"/>
            </a:xfrm>
            <a:prstGeom prst="rect">
              <a:avLst/>
            </a:prstGeom>
            <a:grpFill/>
          </p:spPr>
          <p:txBody>
            <a:bodyPr wrap="square" rtlCol="0">
              <a:spAutoFit/>
            </a:bodyPr>
            <a:lstStyle/>
            <a:p>
              <a:r>
                <a:rPr lang="en-US" b="1" dirty="0">
                  <a:solidFill>
                    <a:schemeClr val="bg1"/>
                  </a:solidFill>
                </a:rPr>
                <a:t>EU 5G Corridors</a:t>
              </a:r>
            </a:p>
          </p:txBody>
        </p:sp>
      </p:grpSp>
      <p:pic>
        <p:nvPicPr>
          <p:cNvPr id="19" name="Picture 18" descr="Map&#10;&#10;Description automatically generated">
            <a:extLst>
              <a:ext uri="{FF2B5EF4-FFF2-40B4-BE49-F238E27FC236}">
                <a16:creationId xmlns:a16="http://schemas.microsoft.com/office/drawing/2014/main" id="{B05D00F2-95AA-E90F-DCC4-C71276E3D82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95691" y="878261"/>
            <a:ext cx="5994996" cy="5585713"/>
          </a:xfrm>
          <a:prstGeom prst="rect">
            <a:avLst/>
          </a:prstGeom>
          <a:noFill/>
          <a:ln w="9525" cmpd="sng">
            <a:solidFill>
              <a:srgbClr val="000000"/>
            </a:solidFill>
            <a:miter lim="800000"/>
            <a:headEnd/>
            <a:tailEnd/>
          </a:ln>
          <a:effectLst/>
        </p:spPr>
      </p:pic>
      <p:sp>
        <p:nvSpPr>
          <p:cNvPr id="2" name="TextBox 1">
            <a:extLst>
              <a:ext uri="{FF2B5EF4-FFF2-40B4-BE49-F238E27FC236}">
                <a16:creationId xmlns:a16="http://schemas.microsoft.com/office/drawing/2014/main" id="{A76FE925-F719-592B-C8E3-C9D2AA8ADA80}"/>
              </a:ext>
            </a:extLst>
          </p:cNvPr>
          <p:cNvSpPr txBox="1"/>
          <p:nvPr/>
        </p:nvSpPr>
        <p:spPr>
          <a:xfrm>
            <a:off x="7598812" y="864453"/>
            <a:ext cx="2875050" cy="369332"/>
          </a:xfrm>
          <a:prstGeom prst="rect">
            <a:avLst/>
          </a:prstGeom>
          <a:noFill/>
        </p:spPr>
        <p:txBody>
          <a:bodyPr wrap="square" rtlCol="0">
            <a:spAutoFit/>
          </a:bodyPr>
          <a:lstStyle/>
          <a:p>
            <a:r>
              <a:rPr lang="en-US" b="1" dirty="0">
                <a:solidFill>
                  <a:srgbClr val="003399"/>
                </a:solidFill>
              </a:rPr>
              <a:t>12</a:t>
            </a:r>
            <a:r>
              <a:rPr lang="en-US" dirty="0"/>
              <a:t> </a:t>
            </a:r>
            <a:r>
              <a:rPr lang="en-US" sz="1400" dirty="0"/>
              <a:t>5G cross border corridors</a:t>
            </a:r>
          </a:p>
        </p:txBody>
      </p:sp>
      <p:sp>
        <p:nvSpPr>
          <p:cNvPr id="22" name="TextBox 21">
            <a:extLst>
              <a:ext uri="{FF2B5EF4-FFF2-40B4-BE49-F238E27FC236}">
                <a16:creationId xmlns:a16="http://schemas.microsoft.com/office/drawing/2014/main" id="{81DE6507-C804-FB01-2AC4-7CE8027649BF}"/>
              </a:ext>
            </a:extLst>
          </p:cNvPr>
          <p:cNvSpPr txBox="1"/>
          <p:nvPr/>
        </p:nvSpPr>
        <p:spPr>
          <a:xfrm rot="16200000">
            <a:off x="-2377211" y="3574680"/>
            <a:ext cx="5895807" cy="461665"/>
          </a:xfrm>
          <a:prstGeom prst="rect">
            <a:avLst/>
          </a:prstGeom>
          <a:solidFill>
            <a:srgbClr val="2068BB"/>
          </a:solidFill>
        </p:spPr>
        <p:txBody>
          <a:bodyPr wrap="square" rtlCol="0">
            <a:spAutoFit/>
          </a:bodyPr>
          <a:lstStyle/>
          <a:p>
            <a:pPr algn="ctr"/>
            <a:r>
              <a:rPr lang="en-US" sz="2400" dirty="0">
                <a:solidFill>
                  <a:schemeClr val="bg1"/>
                </a:solidFill>
                <a:latin typeface="+mj-lt"/>
              </a:rPr>
              <a:t>5G Corridors</a:t>
            </a:r>
          </a:p>
        </p:txBody>
      </p:sp>
      <p:sp>
        <p:nvSpPr>
          <p:cNvPr id="4" name="TextBox 3">
            <a:extLst>
              <a:ext uri="{FF2B5EF4-FFF2-40B4-BE49-F238E27FC236}">
                <a16:creationId xmlns:a16="http://schemas.microsoft.com/office/drawing/2014/main" id="{2D61F5A0-B3CD-EB24-D139-3C83C13E51F6}"/>
              </a:ext>
            </a:extLst>
          </p:cNvPr>
          <p:cNvSpPr txBox="1"/>
          <p:nvPr/>
        </p:nvSpPr>
        <p:spPr>
          <a:xfrm>
            <a:off x="3937473" y="6572465"/>
            <a:ext cx="4501360" cy="323165"/>
          </a:xfrm>
          <a:prstGeom prst="rect">
            <a:avLst/>
          </a:prstGeom>
          <a:noFill/>
        </p:spPr>
        <p:txBody>
          <a:bodyPr wrap="square" rtlCol="0">
            <a:spAutoFit/>
          </a:bodyPr>
          <a:lstStyle/>
          <a:p>
            <a:pPr algn="ctr"/>
            <a:r>
              <a:rPr lang="en-US" sz="1500" dirty="0"/>
              <a:t>5G Observatory scoreboard - March 2023</a:t>
            </a:r>
          </a:p>
        </p:txBody>
      </p:sp>
    </p:spTree>
    <p:extLst>
      <p:ext uri="{BB962C8B-B14F-4D97-AF65-F5344CB8AC3E}">
        <p14:creationId xmlns:p14="http://schemas.microsoft.com/office/powerpoint/2010/main" val="3731772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4CAC8D2-C88E-56A9-01BB-C1339E9F7A3C}"/>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International Scoreboard</a:t>
            </a:r>
          </a:p>
        </p:txBody>
      </p:sp>
      <p:sp>
        <p:nvSpPr>
          <p:cNvPr id="30" name="TextBox 29">
            <a:extLst>
              <a:ext uri="{FF2B5EF4-FFF2-40B4-BE49-F238E27FC236}">
                <a16:creationId xmlns:a16="http://schemas.microsoft.com/office/drawing/2014/main" id="{E66DA0C1-0931-480A-31EF-A6A2B24EBE4C}"/>
              </a:ext>
            </a:extLst>
          </p:cNvPr>
          <p:cNvSpPr txBox="1"/>
          <p:nvPr/>
        </p:nvSpPr>
        <p:spPr>
          <a:xfrm>
            <a:off x="1233944" y="871705"/>
            <a:ext cx="5130644" cy="338554"/>
          </a:xfrm>
          <a:prstGeom prst="rect">
            <a:avLst/>
          </a:prstGeom>
          <a:noFill/>
        </p:spPr>
        <p:txBody>
          <a:bodyPr wrap="square" rtlCol="0">
            <a:spAutoFit/>
          </a:bodyPr>
          <a:lstStyle/>
          <a:p>
            <a:r>
              <a:rPr lang="en-GB" sz="1600" b="1" dirty="0">
                <a:solidFill>
                  <a:srgbClr val="8FB178"/>
                </a:solidFill>
              </a:rPr>
              <a:t>Comparison of 5G rollout</a:t>
            </a:r>
            <a:r>
              <a:rPr lang="en-GB" sz="1600" b="1" dirty="0">
                <a:solidFill>
                  <a:srgbClr val="D4A861"/>
                </a:solidFill>
              </a:rPr>
              <a:t> </a:t>
            </a:r>
            <a:r>
              <a:rPr lang="en-GB" sz="1400" dirty="0"/>
              <a:t>in international markets</a:t>
            </a:r>
            <a:r>
              <a:rPr lang="en-GB" sz="1400" baseline="30000" dirty="0"/>
              <a:t>5</a:t>
            </a:r>
          </a:p>
        </p:txBody>
      </p:sp>
      <p:grpSp>
        <p:nvGrpSpPr>
          <p:cNvPr id="31" name="Group 30">
            <a:extLst>
              <a:ext uri="{FF2B5EF4-FFF2-40B4-BE49-F238E27FC236}">
                <a16:creationId xmlns:a16="http://schemas.microsoft.com/office/drawing/2014/main" id="{EC11640B-A6F5-8A7B-1D61-916061558CB9}"/>
              </a:ext>
            </a:extLst>
          </p:cNvPr>
          <p:cNvGrpSpPr/>
          <p:nvPr/>
        </p:nvGrpSpPr>
        <p:grpSpPr>
          <a:xfrm>
            <a:off x="0" y="0"/>
            <a:ext cx="12192000" cy="594867"/>
            <a:chOff x="0" y="0"/>
            <a:chExt cx="12192000" cy="594867"/>
          </a:xfrm>
          <a:solidFill>
            <a:schemeClr val="accent1">
              <a:lumMod val="60000"/>
              <a:lumOff val="40000"/>
            </a:schemeClr>
          </a:solidFill>
        </p:grpSpPr>
        <p:sp>
          <p:nvSpPr>
            <p:cNvPr id="32" name="Rectangle 31">
              <a:extLst>
                <a:ext uri="{FF2B5EF4-FFF2-40B4-BE49-F238E27FC236}">
                  <a16:creationId xmlns:a16="http://schemas.microsoft.com/office/drawing/2014/main" id="{3E525CBA-1A36-7C98-3606-DC2CE9F83FE4}"/>
                </a:ext>
              </a:extLst>
            </p:cNvPr>
            <p:cNvSpPr/>
            <p:nvPr/>
          </p:nvSpPr>
          <p:spPr>
            <a:xfrm>
              <a:off x="0" y="0"/>
              <a:ext cx="12192000" cy="594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descr="A picture containing icon&#10;&#10;Description automatically generated">
              <a:extLst>
                <a:ext uri="{FF2B5EF4-FFF2-40B4-BE49-F238E27FC236}">
                  <a16:creationId xmlns:a16="http://schemas.microsoft.com/office/drawing/2014/main" id="{6CEFB075-0108-BC30-4493-E8FFE4D2C238}"/>
                </a:ext>
              </a:extLst>
            </p:cNvPr>
            <p:cNvPicPr>
              <a:picLocks noChangeAspect="1"/>
            </p:cNvPicPr>
            <p:nvPr/>
          </p:nvPicPr>
          <p:blipFill>
            <a:blip r:embed="rId2"/>
            <a:stretch>
              <a:fillRect/>
            </a:stretch>
          </p:blipFill>
          <p:spPr>
            <a:xfrm>
              <a:off x="147780" y="0"/>
              <a:ext cx="1200960" cy="557017"/>
            </a:xfrm>
            <a:prstGeom prst="rect">
              <a:avLst/>
            </a:prstGeom>
            <a:grpFill/>
          </p:spPr>
        </p:pic>
        <p:grpSp>
          <p:nvGrpSpPr>
            <p:cNvPr id="34" name="Group 33">
              <a:extLst>
                <a:ext uri="{FF2B5EF4-FFF2-40B4-BE49-F238E27FC236}">
                  <a16:creationId xmlns:a16="http://schemas.microsoft.com/office/drawing/2014/main" id="{F0A85BA0-B604-26B9-A381-FC2617F920FC}"/>
                </a:ext>
              </a:extLst>
            </p:cNvPr>
            <p:cNvGrpSpPr/>
            <p:nvPr/>
          </p:nvGrpSpPr>
          <p:grpSpPr>
            <a:xfrm>
              <a:off x="8122940" y="117044"/>
              <a:ext cx="3502394" cy="420787"/>
              <a:chOff x="6618846" y="6055386"/>
              <a:chExt cx="4777809" cy="588074"/>
            </a:xfrm>
            <a:grpFill/>
          </p:grpSpPr>
          <p:pic>
            <p:nvPicPr>
              <p:cNvPr id="36" name="Picture 2">
                <a:extLst>
                  <a:ext uri="{FF2B5EF4-FFF2-40B4-BE49-F238E27FC236}">
                    <a16:creationId xmlns:a16="http://schemas.microsoft.com/office/drawing/2014/main" id="{E7362F7F-8D4F-B6E0-60F6-B748F860F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grpFill/>
            </p:spPr>
          </p:pic>
          <p:pic>
            <p:nvPicPr>
              <p:cNvPr id="37" name="Picture 4">
                <a:extLst>
                  <a:ext uri="{FF2B5EF4-FFF2-40B4-BE49-F238E27FC236}">
                    <a16:creationId xmlns:a16="http://schemas.microsoft.com/office/drawing/2014/main" id="{710E9A54-D974-338F-0AC8-BE70AC42A9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grpFill/>
            </p:spPr>
          </p:pic>
          <p:pic>
            <p:nvPicPr>
              <p:cNvPr id="38" name="Picture 6">
                <a:extLst>
                  <a:ext uri="{FF2B5EF4-FFF2-40B4-BE49-F238E27FC236}">
                    <a16:creationId xmlns:a16="http://schemas.microsoft.com/office/drawing/2014/main" id="{9EB26F00-0812-2A6A-5188-8BB8999A22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grpFill/>
            </p:spPr>
          </p:pic>
        </p:grpSp>
        <p:sp>
          <p:nvSpPr>
            <p:cNvPr id="35" name="TextBox 34">
              <a:extLst>
                <a:ext uri="{FF2B5EF4-FFF2-40B4-BE49-F238E27FC236}">
                  <a16:creationId xmlns:a16="http://schemas.microsoft.com/office/drawing/2014/main" id="{5C168A66-A591-1330-5A0F-EBF91E784BA8}"/>
                </a:ext>
              </a:extLst>
            </p:cNvPr>
            <p:cNvSpPr txBox="1"/>
            <p:nvPr/>
          </p:nvSpPr>
          <p:spPr>
            <a:xfrm>
              <a:off x="1620642" y="117044"/>
              <a:ext cx="4357248" cy="369332"/>
            </a:xfrm>
            <a:prstGeom prst="rect">
              <a:avLst/>
            </a:prstGeom>
            <a:grpFill/>
          </p:spPr>
          <p:txBody>
            <a:bodyPr wrap="square" rtlCol="0">
              <a:spAutoFit/>
            </a:bodyPr>
            <a:lstStyle/>
            <a:p>
              <a:r>
                <a:rPr lang="en-US" b="1" dirty="0">
                  <a:solidFill>
                    <a:schemeClr val="bg1"/>
                  </a:solidFill>
                </a:rPr>
                <a:t>International Scoreboard</a:t>
              </a:r>
            </a:p>
          </p:txBody>
        </p:sp>
      </p:grpSp>
      <p:sp>
        <p:nvSpPr>
          <p:cNvPr id="44" name="TextBox 43">
            <a:extLst>
              <a:ext uri="{FF2B5EF4-FFF2-40B4-BE49-F238E27FC236}">
                <a16:creationId xmlns:a16="http://schemas.microsoft.com/office/drawing/2014/main" id="{1BAD889D-BC83-5A36-6CA3-986BA65EECA3}"/>
              </a:ext>
            </a:extLst>
          </p:cNvPr>
          <p:cNvSpPr txBox="1"/>
          <p:nvPr/>
        </p:nvSpPr>
        <p:spPr>
          <a:xfrm rot="16200000">
            <a:off x="-2377211" y="3574680"/>
            <a:ext cx="5895807" cy="461665"/>
          </a:xfrm>
          <a:prstGeom prst="rect">
            <a:avLst/>
          </a:prstGeom>
          <a:solidFill>
            <a:srgbClr val="8FB178"/>
          </a:solidFill>
        </p:spPr>
        <p:txBody>
          <a:bodyPr wrap="square" rtlCol="0">
            <a:spAutoFit/>
          </a:bodyPr>
          <a:lstStyle/>
          <a:p>
            <a:pPr algn="ctr"/>
            <a:r>
              <a:rPr lang="en-US" sz="2400" dirty="0">
                <a:solidFill>
                  <a:schemeClr val="bg1"/>
                </a:solidFill>
                <a:latin typeface="+mj-lt"/>
              </a:rPr>
              <a:t>5G rollout</a:t>
            </a:r>
          </a:p>
        </p:txBody>
      </p:sp>
      <p:sp>
        <p:nvSpPr>
          <p:cNvPr id="5" name="TextBox 4">
            <a:extLst>
              <a:ext uri="{FF2B5EF4-FFF2-40B4-BE49-F238E27FC236}">
                <a16:creationId xmlns:a16="http://schemas.microsoft.com/office/drawing/2014/main" id="{EDB9556E-C314-B7E2-ECAE-8556E411E6B6}"/>
              </a:ext>
            </a:extLst>
          </p:cNvPr>
          <p:cNvSpPr txBox="1"/>
          <p:nvPr/>
        </p:nvSpPr>
        <p:spPr>
          <a:xfrm>
            <a:off x="3937473" y="6572465"/>
            <a:ext cx="4501360" cy="323165"/>
          </a:xfrm>
          <a:prstGeom prst="rect">
            <a:avLst/>
          </a:prstGeom>
          <a:noFill/>
        </p:spPr>
        <p:txBody>
          <a:bodyPr wrap="square" rtlCol="0">
            <a:spAutoFit/>
          </a:bodyPr>
          <a:lstStyle/>
          <a:p>
            <a:pPr algn="ctr"/>
            <a:r>
              <a:rPr lang="en-US" sz="1500" dirty="0"/>
              <a:t>5G Observatory scoreboard - March 2023</a:t>
            </a:r>
          </a:p>
        </p:txBody>
      </p:sp>
      <p:pic>
        <p:nvPicPr>
          <p:cNvPr id="3" name="Picture 2" descr="A picture containing text, screenshot, number, font&#10;&#10;Description automatically generated">
            <a:extLst>
              <a:ext uri="{FF2B5EF4-FFF2-40B4-BE49-F238E27FC236}">
                <a16:creationId xmlns:a16="http://schemas.microsoft.com/office/drawing/2014/main" id="{5387988D-4B0A-8BCD-9B44-C7E33C50C8AE}"/>
              </a:ext>
            </a:extLst>
          </p:cNvPr>
          <p:cNvPicPr>
            <a:picLocks noChangeAspect="1"/>
          </p:cNvPicPr>
          <p:nvPr/>
        </p:nvPicPr>
        <p:blipFill>
          <a:blip r:embed="rId6"/>
          <a:stretch>
            <a:fillRect/>
          </a:stretch>
        </p:blipFill>
        <p:spPr>
          <a:xfrm>
            <a:off x="939800" y="1370728"/>
            <a:ext cx="11125620" cy="5088941"/>
          </a:xfrm>
          <a:prstGeom prst="rect">
            <a:avLst/>
          </a:prstGeom>
        </p:spPr>
      </p:pic>
    </p:spTree>
    <p:extLst>
      <p:ext uri="{BB962C8B-B14F-4D97-AF65-F5344CB8AC3E}">
        <p14:creationId xmlns:p14="http://schemas.microsoft.com/office/powerpoint/2010/main" val="933116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293367D-BA00-FDF2-7569-5CB5749AE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7890" y="1990271"/>
            <a:ext cx="6014818" cy="368306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4CAC8D2-C88E-56A9-01BB-C1339E9F7A3C}"/>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International Scoreboard</a:t>
            </a:r>
          </a:p>
        </p:txBody>
      </p:sp>
      <p:sp>
        <p:nvSpPr>
          <p:cNvPr id="29" name="TextBox 28">
            <a:extLst>
              <a:ext uri="{FF2B5EF4-FFF2-40B4-BE49-F238E27FC236}">
                <a16:creationId xmlns:a16="http://schemas.microsoft.com/office/drawing/2014/main" id="{FFC60E7D-E4DD-3E22-DDDE-4E81FBFDA855}"/>
              </a:ext>
            </a:extLst>
          </p:cNvPr>
          <p:cNvSpPr txBox="1"/>
          <p:nvPr/>
        </p:nvSpPr>
        <p:spPr>
          <a:xfrm>
            <a:off x="6460486" y="1493997"/>
            <a:ext cx="5109519" cy="307777"/>
          </a:xfrm>
          <a:prstGeom prst="rect">
            <a:avLst/>
          </a:prstGeom>
          <a:noFill/>
        </p:spPr>
        <p:txBody>
          <a:bodyPr wrap="square" rtlCol="0">
            <a:spAutoFit/>
          </a:bodyPr>
          <a:lstStyle/>
          <a:p>
            <a:r>
              <a:rPr lang="en-GB" sz="1400" b="1" dirty="0">
                <a:solidFill>
                  <a:srgbClr val="D4A861"/>
                </a:solidFill>
              </a:rPr>
              <a:t>Authorised 5G spectrum </a:t>
            </a:r>
            <a:r>
              <a:rPr lang="en-GB" sz="1200" dirty="0"/>
              <a:t>in international markets</a:t>
            </a:r>
            <a:r>
              <a:rPr lang="en-GB" sz="1200" baseline="30000" dirty="0"/>
              <a:t>6</a:t>
            </a:r>
          </a:p>
        </p:txBody>
      </p:sp>
      <p:grpSp>
        <p:nvGrpSpPr>
          <p:cNvPr id="31" name="Group 30">
            <a:extLst>
              <a:ext uri="{FF2B5EF4-FFF2-40B4-BE49-F238E27FC236}">
                <a16:creationId xmlns:a16="http://schemas.microsoft.com/office/drawing/2014/main" id="{EC11640B-A6F5-8A7B-1D61-916061558CB9}"/>
              </a:ext>
            </a:extLst>
          </p:cNvPr>
          <p:cNvGrpSpPr/>
          <p:nvPr/>
        </p:nvGrpSpPr>
        <p:grpSpPr>
          <a:xfrm>
            <a:off x="0" y="0"/>
            <a:ext cx="12192000" cy="594867"/>
            <a:chOff x="0" y="0"/>
            <a:chExt cx="12192000" cy="594867"/>
          </a:xfrm>
        </p:grpSpPr>
        <p:sp>
          <p:nvSpPr>
            <p:cNvPr id="32" name="Rectangle 31">
              <a:extLst>
                <a:ext uri="{FF2B5EF4-FFF2-40B4-BE49-F238E27FC236}">
                  <a16:creationId xmlns:a16="http://schemas.microsoft.com/office/drawing/2014/main" id="{3E525CBA-1A36-7C98-3606-DC2CE9F83FE4}"/>
                </a:ext>
              </a:extLst>
            </p:cNvPr>
            <p:cNvSpPr/>
            <p:nvPr/>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descr="A picture containing icon&#10;&#10;Description automatically generated">
              <a:extLst>
                <a:ext uri="{FF2B5EF4-FFF2-40B4-BE49-F238E27FC236}">
                  <a16:creationId xmlns:a16="http://schemas.microsoft.com/office/drawing/2014/main" id="{6CEFB075-0108-BC30-4493-E8FFE4D2C238}"/>
                </a:ext>
              </a:extLst>
            </p:cNvPr>
            <p:cNvPicPr>
              <a:picLocks noChangeAspect="1"/>
            </p:cNvPicPr>
            <p:nvPr/>
          </p:nvPicPr>
          <p:blipFill>
            <a:blip r:embed="rId3"/>
            <a:stretch>
              <a:fillRect/>
            </a:stretch>
          </p:blipFill>
          <p:spPr>
            <a:xfrm>
              <a:off x="147780" y="0"/>
              <a:ext cx="1200960" cy="557017"/>
            </a:xfrm>
            <a:prstGeom prst="rect">
              <a:avLst/>
            </a:prstGeom>
          </p:spPr>
        </p:pic>
        <p:grpSp>
          <p:nvGrpSpPr>
            <p:cNvPr id="34" name="Group 33">
              <a:extLst>
                <a:ext uri="{FF2B5EF4-FFF2-40B4-BE49-F238E27FC236}">
                  <a16:creationId xmlns:a16="http://schemas.microsoft.com/office/drawing/2014/main" id="{F0A85BA0-B604-26B9-A381-FC2617F920FC}"/>
                </a:ext>
              </a:extLst>
            </p:cNvPr>
            <p:cNvGrpSpPr/>
            <p:nvPr/>
          </p:nvGrpSpPr>
          <p:grpSpPr>
            <a:xfrm>
              <a:off x="8122940" y="117044"/>
              <a:ext cx="3502394" cy="420787"/>
              <a:chOff x="6618846" y="6055386"/>
              <a:chExt cx="4777809" cy="588074"/>
            </a:xfrm>
          </p:grpSpPr>
          <p:pic>
            <p:nvPicPr>
              <p:cNvPr id="36" name="Picture 2">
                <a:extLst>
                  <a:ext uri="{FF2B5EF4-FFF2-40B4-BE49-F238E27FC236}">
                    <a16:creationId xmlns:a16="http://schemas.microsoft.com/office/drawing/2014/main" id="{E7362F7F-8D4F-B6E0-60F6-B748F860FC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a:extLst>
                  <a:ext uri="{FF2B5EF4-FFF2-40B4-BE49-F238E27FC236}">
                    <a16:creationId xmlns:a16="http://schemas.microsoft.com/office/drawing/2014/main" id="{710E9A54-D974-338F-0AC8-BE70AC42A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a:extLst>
                  <a:ext uri="{FF2B5EF4-FFF2-40B4-BE49-F238E27FC236}">
                    <a16:creationId xmlns:a16="http://schemas.microsoft.com/office/drawing/2014/main" id="{9EB26F00-0812-2A6A-5188-8BB8999A22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a:extLst>
                <a:ext uri="{FF2B5EF4-FFF2-40B4-BE49-F238E27FC236}">
                  <a16:creationId xmlns:a16="http://schemas.microsoft.com/office/drawing/2014/main" id="{5C168A66-A591-1330-5A0F-EBF91E784BA8}"/>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International Scoreboard</a:t>
              </a:r>
            </a:p>
          </p:txBody>
        </p:sp>
      </p:grpSp>
      <p:sp>
        <p:nvSpPr>
          <p:cNvPr id="16" name="TextBox 15">
            <a:extLst>
              <a:ext uri="{FF2B5EF4-FFF2-40B4-BE49-F238E27FC236}">
                <a16:creationId xmlns:a16="http://schemas.microsoft.com/office/drawing/2014/main" id="{0D0D9079-475C-5DB7-808B-D8BB88E83D29}"/>
              </a:ext>
            </a:extLst>
          </p:cNvPr>
          <p:cNvSpPr txBox="1"/>
          <p:nvPr/>
        </p:nvSpPr>
        <p:spPr>
          <a:xfrm rot="16200000">
            <a:off x="-2377211" y="3574680"/>
            <a:ext cx="5895807" cy="461665"/>
          </a:xfrm>
          <a:prstGeom prst="rect">
            <a:avLst/>
          </a:prstGeom>
          <a:solidFill>
            <a:srgbClr val="D4A861"/>
          </a:solidFill>
        </p:spPr>
        <p:txBody>
          <a:bodyPr wrap="square" rtlCol="0">
            <a:spAutoFit/>
          </a:bodyPr>
          <a:lstStyle/>
          <a:p>
            <a:pPr algn="ctr"/>
            <a:r>
              <a:rPr lang="en-US" sz="2400" dirty="0">
                <a:solidFill>
                  <a:schemeClr val="bg1"/>
                </a:solidFill>
                <a:latin typeface="+mj-lt"/>
              </a:rPr>
              <a:t>5G spectrum</a:t>
            </a:r>
          </a:p>
        </p:txBody>
      </p:sp>
      <p:sp>
        <p:nvSpPr>
          <p:cNvPr id="17" name="TextBox 16">
            <a:extLst>
              <a:ext uri="{FF2B5EF4-FFF2-40B4-BE49-F238E27FC236}">
                <a16:creationId xmlns:a16="http://schemas.microsoft.com/office/drawing/2014/main" id="{97B69302-5FD7-15FD-672D-534A72B2809F}"/>
              </a:ext>
            </a:extLst>
          </p:cNvPr>
          <p:cNvSpPr txBox="1"/>
          <p:nvPr/>
        </p:nvSpPr>
        <p:spPr>
          <a:xfrm>
            <a:off x="1348148" y="1336754"/>
            <a:ext cx="3820521" cy="492443"/>
          </a:xfrm>
          <a:prstGeom prst="rect">
            <a:avLst/>
          </a:prstGeom>
          <a:noFill/>
        </p:spPr>
        <p:txBody>
          <a:bodyPr wrap="square" rtlCol="0">
            <a:spAutoFit/>
          </a:bodyPr>
          <a:lstStyle/>
          <a:p>
            <a:r>
              <a:rPr lang="en-GB" sz="1400" b="1" dirty="0">
                <a:solidFill>
                  <a:srgbClr val="D4A861"/>
                </a:solidFill>
              </a:rPr>
              <a:t>Main bands authorised for 5G </a:t>
            </a:r>
            <a:r>
              <a:rPr lang="en-GB" sz="1200" dirty="0"/>
              <a:t>in international markets</a:t>
            </a:r>
            <a:r>
              <a:rPr lang="en-GB" sz="1200" baseline="30000" dirty="0"/>
              <a:t>6</a:t>
            </a:r>
          </a:p>
        </p:txBody>
      </p:sp>
      <p:pic>
        <p:nvPicPr>
          <p:cNvPr id="4" name="Picture 3" descr="Table&#10;&#10;Description automatically generated">
            <a:extLst>
              <a:ext uri="{FF2B5EF4-FFF2-40B4-BE49-F238E27FC236}">
                <a16:creationId xmlns:a16="http://schemas.microsoft.com/office/drawing/2014/main" id="{4B80645E-3E5E-5A56-5242-548320F61BE5}"/>
              </a:ext>
            </a:extLst>
          </p:cNvPr>
          <p:cNvPicPr>
            <a:picLocks noChangeAspect="1"/>
          </p:cNvPicPr>
          <p:nvPr/>
        </p:nvPicPr>
        <p:blipFill>
          <a:blip r:embed="rId7"/>
          <a:stretch>
            <a:fillRect/>
          </a:stretch>
        </p:blipFill>
        <p:spPr>
          <a:xfrm>
            <a:off x="1348148" y="1937688"/>
            <a:ext cx="4225198" cy="3735647"/>
          </a:xfrm>
          <a:prstGeom prst="rect">
            <a:avLst/>
          </a:prstGeom>
        </p:spPr>
      </p:pic>
      <p:sp>
        <p:nvSpPr>
          <p:cNvPr id="2" name="TextBox 1">
            <a:extLst>
              <a:ext uri="{FF2B5EF4-FFF2-40B4-BE49-F238E27FC236}">
                <a16:creationId xmlns:a16="http://schemas.microsoft.com/office/drawing/2014/main" id="{3C478133-F3EE-41DB-7D65-B8E84641D05F}"/>
              </a:ext>
            </a:extLst>
          </p:cNvPr>
          <p:cNvSpPr txBox="1"/>
          <p:nvPr/>
        </p:nvSpPr>
        <p:spPr>
          <a:xfrm>
            <a:off x="3937473" y="6572465"/>
            <a:ext cx="4501360" cy="323165"/>
          </a:xfrm>
          <a:prstGeom prst="rect">
            <a:avLst/>
          </a:prstGeom>
          <a:noFill/>
        </p:spPr>
        <p:txBody>
          <a:bodyPr wrap="square" rtlCol="0">
            <a:spAutoFit/>
          </a:bodyPr>
          <a:lstStyle/>
          <a:p>
            <a:pPr algn="ctr"/>
            <a:r>
              <a:rPr lang="en-US" sz="1500" dirty="0"/>
              <a:t>5G Observatory scoreboard - March 2023</a:t>
            </a:r>
          </a:p>
        </p:txBody>
      </p:sp>
    </p:spTree>
    <p:extLst>
      <p:ext uri="{BB962C8B-B14F-4D97-AF65-F5344CB8AC3E}">
        <p14:creationId xmlns:p14="http://schemas.microsoft.com/office/powerpoint/2010/main" val="2546661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291C4E1-396C-F182-97C0-DE270A07456B}"/>
              </a:ext>
            </a:extLst>
          </p:cNvPr>
          <p:cNvSpPr txBox="1"/>
          <p:nvPr/>
        </p:nvSpPr>
        <p:spPr>
          <a:xfrm>
            <a:off x="209777" y="1312312"/>
            <a:ext cx="11536225" cy="5570756"/>
          </a:xfrm>
          <a:prstGeom prst="rect">
            <a:avLst/>
          </a:prstGeom>
          <a:noFill/>
        </p:spPr>
        <p:txBody>
          <a:bodyPr wrap="square" rtlCol="0">
            <a:spAutoFit/>
          </a:bodyPr>
          <a:lstStyle/>
          <a:p>
            <a:r>
              <a:rPr lang="en-US" sz="1200" b="1" dirty="0"/>
              <a:t>EU Scoreboard</a:t>
            </a:r>
          </a:p>
          <a:p>
            <a:r>
              <a:rPr lang="en-US" sz="1200" b="1" dirty="0"/>
              <a:t>5G coverage map</a:t>
            </a:r>
          </a:p>
          <a:p>
            <a:r>
              <a:rPr lang="en-US" sz="1200" dirty="0"/>
              <a:t>1 - Data was last updated in July 2022; this is a general indicator that does not presume any particular quality of service measures. All 5G coverage is included, including that using DSS. Location covered by at least one operator. </a:t>
            </a:r>
          </a:p>
          <a:p>
            <a:r>
              <a:rPr lang="en-US" sz="1200" b="1" dirty="0"/>
              <a:t>5G base stations as a percentage of existing 4G base stations</a:t>
            </a:r>
          </a:p>
          <a:p>
            <a:r>
              <a:rPr lang="en-US" sz="1200" dirty="0"/>
              <a:t>2 - For some EU countries, only the total number of 5G base stations is known. This means the true total number of base stations in the EU in 700 MHz, 3.6 GHz or DSS bands may be higher. Excludes Italy, Estonia, and Sweden as there was no base station data available. Additionally, some countries use bands that are not included in this chart and do no operate using a DSS configuration. In addition, the reference periods and number of base stations may vary for Member States due to the different timing of the provided data (e.g., end of 2022, Q1 of 2023) </a:t>
            </a:r>
          </a:p>
          <a:p>
            <a:endParaRPr lang="en-US" sz="1200" dirty="0"/>
          </a:p>
          <a:p>
            <a:r>
              <a:rPr lang="en-US" sz="1200" dirty="0"/>
              <a:t>Source: 5G coverage of populated areas and spectrum assignment data is sourced from the DESI index; Base station data is from the European Commission, via the Digital Decade Committee which is the successor of the Communications Committee (COCOM) </a:t>
            </a:r>
          </a:p>
          <a:p>
            <a:endParaRPr lang="en-US" sz="1200" dirty="0"/>
          </a:p>
          <a:p>
            <a:endParaRPr lang="en-US" sz="1200" dirty="0"/>
          </a:p>
          <a:p>
            <a:r>
              <a:rPr lang="en-US" sz="1200" b="1" dirty="0"/>
              <a:t>5G spectrum assignments</a:t>
            </a:r>
          </a:p>
          <a:p>
            <a:r>
              <a:rPr lang="en-US" sz="1200" dirty="0"/>
              <a:t>3 – Data was last updated in March 2023; Countries need to assign 60 MHz in 700 MHz; 400 MHz in 3.6 GHz and at least 1000 MHz in 26 GHz to receive a 100% score. </a:t>
            </a:r>
          </a:p>
          <a:p>
            <a:endParaRPr lang="en-US" sz="1200" dirty="0"/>
          </a:p>
          <a:p>
            <a:r>
              <a:rPr lang="en-US" sz="1200" dirty="0"/>
              <a:t>4 </a:t>
            </a:r>
            <a:r>
              <a:rPr lang="en-US" sz="1200"/>
              <a:t>- Data was last updated in July 2022; Percentage represents households covered by at least one 5G network. </a:t>
            </a:r>
          </a:p>
          <a:p>
            <a:endParaRPr lang="en-US" sz="1200" b="1" dirty="0"/>
          </a:p>
          <a:p>
            <a:r>
              <a:rPr lang="en-US" sz="1200" b="1" dirty="0"/>
              <a:t>International 5G rollout</a:t>
            </a:r>
          </a:p>
          <a:p>
            <a:r>
              <a:rPr lang="en-US" sz="1200" dirty="0"/>
              <a:t>5 - There may be discrepancies between the reported figures, as the method for calculating the number of base stations is not standardized between regions</a:t>
            </a:r>
          </a:p>
          <a:p>
            <a:r>
              <a:rPr lang="en-US" sz="1200" dirty="0"/>
              <a:t>Source:</a:t>
            </a:r>
            <a:r>
              <a:rPr lang="en-US" sz="1200" b="1" dirty="0"/>
              <a:t> </a:t>
            </a:r>
            <a:r>
              <a:rPr lang="en-US" sz="1200" dirty="0"/>
              <a:t>Data on subscriber numbers and base stations was collected from various sources including regulator announcements.</a:t>
            </a:r>
          </a:p>
          <a:p>
            <a:endParaRPr lang="en-US" sz="1200" b="1" dirty="0"/>
          </a:p>
          <a:p>
            <a:r>
              <a:rPr lang="en-US" sz="1200" b="1" dirty="0"/>
              <a:t>International 5G spectrum</a:t>
            </a:r>
          </a:p>
          <a:p>
            <a:r>
              <a:rPr lang="en-US" sz="1200" dirty="0"/>
              <a:t>6 - USA data shows all spectrum made available to mobile operators by the FCC. Not all of this spectrum will have been sold to operators so the final amount of spectrum assigned to operators may be slightly lower. For the EU, the data on spectrum assigned has been averaged across all EU27. Some individual countries may have more spectrum assigned for 5G, while some may have less or none.</a:t>
            </a:r>
          </a:p>
          <a:p>
            <a:r>
              <a:rPr lang="en-US" sz="1200" dirty="0"/>
              <a:t>Source: Data on international spectrum assignments is sourced from the Policy Tracker database, the DESI index as well as FCC data.</a:t>
            </a:r>
          </a:p>
          <a:p>
            <a:endParaRPr lang="en-US" sz="1400" dirty="0"/>
          </a:p>
        </p:txBody>
      </p:sp>
      <p:grpSp>
        <p:nvGrpSpPr>
          <p:cNvPr id="14" name="Group 13">
            <a:extLst>
              <a:ext uri="{FF2B5EF4-FFF2-40B4-BE49-F238E27FC236}">
                <a16:creationId xmlns:a16="http://schemas.microsoft.com/office/drawing/2014/main" id="{0487EEDB-4F91-CF53-CAA8-4885D99F00C3}"/>
              </a:ext>
            </a:extLst>
          </p:cNvPr>
          <p:cNvGrpSpPr/>
          <p:nvPr/>
        </p:nvGrpSpPr>
        <p:grpSpPr>
          <a:xfrm>
            <a:off x="0" y="0"/>
            <a:ext cx="12192000" cy="594867"/>
            <a:chOff x="0" y="0"/>
            <a:chExt cx="12192000" cy="594867"/>
          </a:xfrm>
          <a:solidFill>
            <a:schemeClr val="accent1">
              <a:lumMod val="60000"/>
              <a:lumOff val="40000"/>
            </a:schemeClr>
          </a:solidFill>
        </p:grpSpPr>
        <p:sp>
          <p:nvSpPr>
            <p:cNvPr id="15" name="Rectangle 14">
              <a:extLst>
                <a:ext uri="{FF2B5EF4-FFF2-40B4-BE49-F238E27FC236}">
                  <a16:creationId xmlns:a16="http://schemas.microsoft.com/office/drawing/2014/main" id="{BD61D6EB-9867-2B8F-8658-0D1D0D5BF756}"/>
                </a:ext>
              </a:extLst>
            </p:cNvPr>
            <p:cNvSpPr/>
            <p:nvPr/>
          </p:nvSpPr>
          <p:spPr>
            <a:xfrm>
              <a:off x="0" y="0"/>
              <a:ext cx="12192000" cy="594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icon&#10;&#10;Description automatically generated">
              <a:extLst>
                <a:ext uri="{FF2B5EF4-FFF2-40B4-BE49-F238E27FC236}">
                  <a16:creationId xmlns:a16="http://schemas.microsoft.com/office/drawing/2014/main" id="{18876F21-811B-8A0B-701C-38195C6DEE20}"/>
                </a:ext>
              </a:extLst>
            </p:cNvPr>
            <p:cNvPicPr>
              <a:picLocks noChangeAspect="1"/>
            </p:cNvPicPr>
            <p:nvPr/>
          </p:nvPicPr>
          <p:blipFill>
            <a:blip r:embed="rId2"/>
            <a:stretch>
              <a:fillRect/>
            </a:stretch>
          </p:blipFill>
          <p:spPr>
            <a:xfrm>
              <a:off x="147780" y="0"/>
              <a:ext cx="1200960" cy="557017"/>
            </a:xfrm>
            <a:prstGeom prst="rect">
              <a:avLst/>
            </a:prstGeom>
            <a:grpFill/>
          </p:spPr>
        </p:pic>
        <p:grpSp>
          <p:nvGrpSpPr>
            <p:cNvPr id="17" name="Group 16">
              <a:extLst>
                <a:ext uri="{FF2B5EF4-FFF2-40B4-BE49-F238E27FC236}">
                  <a16:creationId xmlns:a16="http://schemas.microsoft.com/office/drawing/2014/main" id="{1FD5170F-99C7-08A7-D6FF-D67543206C1F}"/>
                </a:ext>
              </a:extLst>
            </p:cNvPr>
            <p:cNvGrpSpPr/>
            <p:nvPr/>
          </p:nvGrpSpPr>
          <p:grpSpPr>
            <a:xfrm>
              <a:off x="8122940" y="117044"/>
              <a:ext cx="3502394" cy="420787"/>
              <a:chOff x="6618846" y="6055386"/>
              <a:chExt cx="4777809" cy="588074"/>
            </a:xfrm>
            <a:grpFill/>
          </p:grpSpPr>
          <p:pic>
            <p:nvPicPr>
              <p:cNvPr id="19" name="Picture 2">
                <a:extLst>
                  <a:ext uri="{FF2B5EF4-FFF2-40B4-BE49-F238E27FC236}">
                    <a16:creationId xmlns:a16="http://schemas.microsoft.com/office/drawing/2014/main" id="{CAE49A95-9A5D-F4D0-9EAD-7AB9373E5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grpFill/>
            </p:spPr>
          </p:pic>
          <p:pic>
            <p:nvPicPr>
              <p:cNvPr id="20" name="Picture 4">
                <a:extLst>
                  <a:ext uri="{FF2B5EF4-FFF2-40B4-BE49-F238E27FC236}">
                    <a16:creationId xmlns:a16="http://schemas.microsoft.com/office/drawing/2014/main" id="{76F1F7CF-797B-C9FD-ED9D-705F17BDE1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grpFill/>
            </p:spPr>
          </p:pic>
          <p:pic>
            <p:nvPicPr>
              <p:cNvPr id="21" name="Picture 6">
                <a:extLst>
                  <a:ext uri="{FF2B5EF4-FFF2-40B4-BE49-F238E27FC236}">
                    <a16:creationId xmlns:a16="http://schemas.microsoft.com/office/drawing/2014/main" id="{18832C57-EDC9-F063-C24E-D42AC57180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grpFill/>
            </p:spPr>
          </p:pic>
        </p:grpSp>
        <p:sp>
          <p:nvSpPr>
            <p:cNvPr id="18" name="TextBox 17">
              <a:extLst>
                <a:ext uri="{FF2B5EF4-FFF2-40B4-BE49-F238E27FC236}">
                  <a16:creationId xmlns:a16="http://schemas.microsoft.com/office/drawing/2014/main" id="{89505FCB-3321-5CFB-7C49-4E6BFF51A1BA}"/>
                </a:ext>
              </a:extLst>
            </p:cNvPr>
            <p:cNvSpPr txBox="1"/>
            <p:nvPr/>
          </p:nvSpPr>
          <p:spPr>
            <a:xfrm>
              <a:off x="1620642" y="117044"/>
              <a:ext cx="4357248" cy="369332"/>
            </a:xfrm>
            <a:prstGeom prst="rect">
              <a:avLst/>
            </a:prstGeom>
            <a:grpFill/>
          </p:spPr>
          <p:txBody>
            <a:bodyPr wrap="square" rtlCol="0">
              <a:spAutoFit/>
            </a:bodyPr>
            <a:lstStyle/>
            <a:p>
              <a:r>
                <a:rPr lang="en-US" b="1" dirty="0">
                  <a:solidFill>
                    <a:schemeClr val="bg1"/>
                  </a:solidFill>
                </a:rPr>
                <a:t>Footnotes</a:t>
              </a:r>
            </a:p>
          </p:txBody>
        </p:sp>
      </p:grpSp>
    </p:spTree>
    <p:extLst>
      <p:ext uri="{BB962C8B-B14F-4D97-AF65-F5344CB8AC3E}">
        <p14:creationId xmlns:p14="http://schemas.microsoft.com/office/powerpoint/2010/main" val="1198497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18566</TotalTime>
  <Words>641</Words>
  <Application>Microsoft Macintosh PowerPoint</Application>
  <PresentationFormat>Widescreen</PresentationFormat>
  <Paragraphs>61</Paragraphs>
  <Slides>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5G Observatory Dashboard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5G Observatory Dashboard</dc:title>
  <dc:creator>Martin Sims</dc:creator>
  <cp:lastModifiedBy>Martin Sims</cp:lastModifiedBy>
  <cp:revision>100</cp:revision>
  <dcterms:created xsi:type="dcterms:W3CDTF">2022-04-13T12:33:15Z</dcterms:created>
  <dcterms:modified xsi:type="dcterms:W3CDTF">2023-06-08T14:20:17Z</dcterms:modified>
</cp:coreProperties>
</file>